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6" r:id="rId21"/>
    <p:sldId id="279" r:id="rId22"/>
    <p:sldId id="278" r:id="rId23"/>
    <p:sldId id="280" r:id="rId24"/>
    <p:sldId id="281" r:id="rId25"/>
    <p:sldId id="282" r:id="rId26"/>
    <p:sldId id="283" r:id="rId27"/>
    <p:sldId id="284" r:id="rId28"/>
    <p:sldId id="285" r:id="rId29"/>
    <p:sldId id="287" r:id="rId30"/>
    <p:sldId id="288"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p:scale>
          <a:sx n="75" d="100"/>
          <a:sy n="75" d="100"/>
        </p:scale>
        <p:origin x="-124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9057A-53B0-41DE-97F5-B5DD0BAB8E57}" type="datetimeFigureOut">
              <a:rPr lang="en-GB" smtClean="0"/>
              <a:t>20/05/2012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C6855-0DD9-476C-B800-D9F9A22682AD}" type="slidenum">
              <a:rPr lang="en-GB" smtClean="0"/>
              <a:t>‹#›</a:t>
            </a:fld>
            <a:endParaRPr lang="en-GB"/>
          </a:p>
        </p:txBody>
      </p:sp>
    </p:spTree>
    <p:extLst>
      <p:ext uri="{BB962C8B-B14F-4D97-AF65-F5344CB8AC3E}">
        <p14:creationId xmlns:p14="http://schemas.microsoft.com/office/powerpoint/2010/main" val="51645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EC6855-0DD9-476C-B800-D9F9A22682AD}" type="slidenum">
              <a:rPr lang="en-GB" smtClean="0"/>
              <a:t>14</a:t>
            </a:fld>
            <a:endParaRPr lang="en-GB"/>
          </a:p>
        </p:txBody>
      </p:sp>
    </p:spTree>
    <p:extLst>
      <p:ext uri="{BB962C8B-B14F-4D97-AF65-F5344CB8AC3E}">
        <p14:creationId xmlns:p14="http://schemas.microsoft.com/office/powerpoint/2010/main" val="4032770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EC6855-0DD9-476C-B800-D9F9A22682AD}" type="slidenum">
              <a:rPr lang="en-GB" smtClean="0"/>
              <a:t>20</a:t>
            </a:fld>
            <a:endParaRPr lang="en-GB"/>
          </a:p>
        </p:txBody>
      </p:sp>
    </p:spTree>
    <p:extLst>
      <p:ext uri="{BB962C8B-B14F-4D97-AF65-F5344CB8AC3E}">
        <p14:creationId xmlns:p14="http://schemas.microsoft.com/office/powerpoint/2010/main" val="15333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E7420CF-91E7-450B-A2E8-96D2F3ED42EF}" type="datetimeFigureOut">
              <a:rPr lang="en-GB" smtClean="0"/>
              <a:t>19/05/2012</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1864E6-A269-441A-95B1-D9AA5D8E6758}"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7420CF-91E7-450B-A2E8-96D2F3ED42EF}" type="datetimeFigureOut">
              <a:rPr lang="en-GB" smtClean="0"/>
              <a:t>19/05/2012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1864E6-A269-441A-95B1-D9AA5D8E675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31864E6-A269-441A-95B1-D9AA5D8E6758}"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7420CF-91E7-450B-A2E8-96D2F3ED42EF}" type="datetimeFigureOut">
              <a:rPr lang="en-GB" smtClean="0"/>
              <a:t>19/05/2012</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E7420CF-91E7-450B-A2E8-96D2F3ED42EF}" type="datetimeFigureOut">
              <a:rPr lang="en-GB" smtClean="0"/>
              <a:t>19/05/2012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C31864E6-A269-441A-95B1-D9AA5D8E6758}"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9E7420CF-91E7-450B-A2E8-96D2F3ED42EF}" type="datetimeFigureOut">
              <a:rPr lang="en-GB" smtClean="0"/>
              <a:t>19/05/2012</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1864E6-A269-441A-95B1-D9AA5D8E6758}"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7420CF-91E7-450B-A2E8-96D2F3ED42EF}" type="datetimeFigureOut">
              <a:rPr lang="en-GB" smtClean="0"/>
              <a:t>19/05/2012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1864E6-A269-441A-95B1-D9AA5D8E6758}"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E7420CF-91E7-450B-A2E8-96D2F3ED42EF}" type="datetimeFigureOut">
              <a:rPr lang="en-GB" smtClean="0"/>
              <a:t>19/05/2012</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31864E6-A269-441A-95B1-D9AA5D8E6758}"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7420CF-91E7-450B-A2E8-96D2F3ED42EF}" type="datetimeFigureOut">
              <a:rPr lang="en-GB" smtClean="0"/>
              <a:t>19/05/2012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C31864E6-A269-441A-95B1-D9AA5D8E675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E7420CF-91E7-450B-A2E8-96D2F3ED42EF}" type="datetimeFigureOut">
              <a:rPr lang="en-GB" smtClean="0"/>
              <a:t>19/05/2012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31864E6-A269-441A-95B1-D9AA5D8E675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31864E6-A269-441A-95B1-D9AA5D8E6758}"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E7420CF-91E7-450B-A2E8-96D2F3ED42EF}" type="datetimeFigureOut">
              <a:rPr lang="en-GB" smtClean="0"/>
              <a:t>19/05/2012</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31864E6-A269-441A-95B1-D9AA5D8E6758}"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E7420CF-91E7-450B-A2E8-96D2F3ED42EF}" type="datetimeFigureOut">
              <a:rPr lang="en-GB" smtClean="0"/>
              <a:t>19/05/2012</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E7420CF-91E7-450B-A2E8-96D2F3ED42EF}" type="datetimeFigureOut">
              <a:rPr lang="en-GB" smtClean="0"/>
              <a:t>19/05/2012</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31864E6-A269-441A-95B1-D9AA5D8E6758}"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728792" cy="1752600"/>
          </a:xfrm>
        </p:spPr>
        <p:txBody>
          <a:bodyPr>
            <a:normAutofit fontScale="85000" lnSpcReduction="10000"/>
          </a:bodyPr>
          <a:lstStyle/>
          <a:p>
            <a:r>
              <a:rPr lang="en-GB" dirty="0" smtClean="0"/>
              <a:t>Politics unit 2 </a:t>
            </a:r>
          </a:p>
          <a:p>
            <a:endParaRPr lang="en-GB" dirty="0"/>
          </a:p>
          <a:p>
            <a:endParaRPr lang="en-GB" dirty="0" smtClean="0"/>
          </a:p>
          <a:p>
            <a:endParaRPr lang="en-GB" dirty="0"/>
          </a:p>
          <a:p>
            <a:pPr marL="285750" indent="-285750">
              <a:buFontTx/>
              <a:buChar char="-"/>
            </a:pPr>
            <a:r>
              <a:rPr lang="en-GB" dirty="0" smtClean="0"/>
              <a:t>Parliament makes up the legislature in the uk</a:t>
            </a:r>
            <a:endParaRPr lang="en-GB" dirty="0"/>
          </a:p>
          <a:p>
            <a:pPr marL="285750" indent="-285750">
              <a:buFontTx/>
              <a:buChar char="-"/>
            </a:pPr>
            <a:r>
              <a:rPr lang="en-GB" dirty="0" smtClean="0"/>
              <a:t> It makes laws legitimate through consent</a:t>
            </a:r>
          </a:p>
          <a:p>
            <a:pPr marL="285750" indent="-285750">
              <a:buFontTx/>
              <a:buChar char="-"/>
            </a:pPr>
            <a:endParaRPr lang="en-GB" dirty="0"/>
          </a:p>
        </p:txBody>
      </p:sp>
      <p:sp>
        <p:nvSpPr>
          <p:cNvPr id="2" name="Title 1"/>
          <p:cNvSpPr>
            <a:spLocks noGrp="1"/>
          </p:cNvSpPr>
          <p:nvPr>
            <p:ph type="ctrTitle"/>
          </p:nvPr>
        </p:nvSpPr>
        <p:spPr/>
        <p:txBody>
          <a:bodyPr/>
          <a:lstStyle/>
          <a:p>
            <a:r>
              <a:rPr lang="en-GB" dirty="0" smtClean="0"/>
              <a:t>Parliament </a:t>
            </a:r>
            <a:endParaRPr lang="en-GB" dirty="0"/>
          </a:p>
        </p:txBody>
      </p:sp>
    </p:spTree>
    <p:extLst>
      <p:ext uri="{BB962C8B-B14F-4D97-AF65-F5344CB8AC3E}">
        <p14:creationId xmlns:p14="http://schemas.microsoft.com/office/powerpoint/2010/main" val="1502481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Scrutiny</a:t>
            </a:r>
            <a:endParaRPr lang="en-GB"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GB" dirty="0" smtClean="0"/>
              <a:t>Parliament, in particular the House of Lords, scrutinises all proposed legislation. This involves close inspection  and the proposal of amendments to improve the bills. The scrutinising function is carried out by plenary sessions of both Houses. This is not about blocking legislation but improving and refining it. </a:t>
            </a:r>
          </a:p>
          <a:p>
            <a:pPr marL="0" indent="0">
              <a:buNone/>
            </a:pPr>
            <a:endParaRPr lang="en-GB" dirty="0" smtClean="0"/>
          </a:p>
          <a:p>
            <a:pPr marL="0" indent="0">
              <a:buNone/>
            </a:pPr>
            <a:r>
              <a:rPr lang="en-GB" dirty="0" smtClean="0">
                <a:solidFill>
                  <a:srgbClr val="002060"/>
                </a:solidFill>
              </a:rPr>
              <a:t>Limitations:</a:t>
            </a:r>
          </a:p>
          <a:p>
            <a:pPr>
              <a:buFontTx/>
              <a:buChar char="-"/>
            </a:pPr>
            <a:r>
              <a:rPr lang="en-GB" dirty="0" smtClean="0">
                <a:solidFill>
                  <a:srgbClr val="002060"/>
                </a:solidFill>
              </a:rPr>
              <a:t>Neither house has enough time to consider bills thoroughly </a:t>
            </a:r>
          </a:p>
          <a:p>
            <a:pPr>
              <a:buFontTx/>
              <a:buChar char="-"/>
            </a:pPr>
            <a:r>
              <a:rPr lang="en-GB" dirty="0" smtClean="0">
                <a:solidFill>
                  <a:srgbClr val="002060"/>
                </a:solidFill>
              </a:rPr>
              <a:t>Standing committees are whipped and so fall under government control thus reducing their ability to independently look at legislation. </a:t>
            </a:r>
          </a:p>
          <a:p>
            <a:pPr>
              <a:buFontTx/>
              <a:buChar char="-"/>
            </a:pPr>
            <a:r>
              <a:rPr lang="en-GB" dirty="0" smtClean="0">
                <a:solidFill>
                  <a:srgbClr val="002060"/>
                </a:solidFill>
              </a:rPr>
              <a:t>They are also made up in proportion to the number of seats per party on Commons which further reduces their ability to scrutinise independently. </a:t>
            </a:r>
            <a:endParaRPr lang="en-GB" dirty="0">
              <a:solidFill>
                <a:srgbClr val="002060"/>
              </a:solidFill>
            </a:endParaRPr>
          </a:p>
        </p:txBody>
      </p:sp>
    </p:spTree>
    <p:extLst>
      <p:ext uri="{BB962C8B-B14F-4D97-AF65-F5344CB8AC3E}">
        <p14:creationId xmlns:p14="http://schemas.microsoft.com/office/powerpoint/2010/main" val="4075884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a:t>
            </a:r>
            <a:endParaRPr lang="en-GB"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GB" dirty="0" smtClean="0"/>
              <a:t>As governments nearly always enjoy a majority in Commons opposition does not imply the defeat of government proposals. Opposition is more of a ritualised process for example at Prime Minister’s Question Time. Parliamentary politics is expected to be adversarial and it is beneficial that government policies are robustly challenged. Opposition parties expose any weakness in the government or it’s policies and so the government is forced to prepare it’s case thoroughly. </a:t>
            </a:r>
          </a:p>
          <a:p>
            <a:pPr marL="0" indent="0">
              <a:buNone/>
            </a:pPr>
            <a:endParaRPr lang="en-GB" dirty="0" smtClean="0">
              <a:solidFill>
                <a:srgbClr val="002060"/>
              </a:solidFill>
            </a:endParaRPr>
          </a:p>
          <a:p>
            <a:pPr marL="0" indent="0">
              <a:buNone/>
            </a:pPr>
            <a:r>
              <a:rPr lang="en-GB" dirty="0" smtClean="0">
                <a:solidFill>
                  <a:srgbClr val="002060"/>
                </a:solidFill>
              </a:rPr>
              <a:t>Limitations:</a:t>
            </a:r>
          </a:p>
          <a:p>
            <a:pPr>
              <a:buFontTx/>
              <a:buChar char="-"/>
            </a:pPr>
            <a:r>
              <a:rPr lang="en-GB" dirty="0" smtClean="0">
                <a:solidFill>
                  <a:srgbClr val="002060"/>
                </a:solidFill>
              </a:rPr>
              <a:t>The executive dominates Parliament</a:t>
            </a:r>
          </a:p>
          <a:p>
            <a:pPr>
              <a:buFontTx/>
              <a:buChar char="-"/>
            </a:pPr>
            <a:r>
              <a:rPr lang="en-GB" dirty="0" smtClean="0">
                <a:solidFill>
                  <a:srgbClr val="002060"/>
                </a:solidFill>
              </a:rPr>
              <a:t>Opposition has become ritualised</a:t>
            </a:r>
          </a:p>
          <a:p>
            <a:pPr marL="0" indent="0">
              <a:buNone/>
            </a:pPr>
            <a:endParaRPr lang="en-GB" dirty="0" smtClean="0">
              <a:solidFill>
                <a:srgbClr val="002060"/>
              </a:solidFill>
            </a:endParaRPr>
          </a:p>
        </p:txBody>
      </p:sp>
    </p:spTree>
    <p:extLst>
      <p:ext uri="{BB962C8B-B14F-4D97-AF65-F5344CB8AC3E}">
        <p14:creationId xmlns:p14="http://schemas.microsoft.com/office/powerpoint/2010/main" val="1115285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Accountability</a:t>
            </a:r>
            <a:endParaRPr lang="en-GB" dirty="0"/>
          </a:p>
        </p:txBody>
      </p:sp>
      <p:sp>
        <p:nvSpPr>
          <p:cNvPr id="3" name="Content Placeholder 2"/>
          <p:cNvSpPr>
            <a:spLocks noGrp="1"/>
          </p:cNvSpPr>
          <p:nvPr>
            <p:ph sz="quarter" idx="1"/>
          </p:nvPr>
        </p:nvSpPr>
        <p:spPr>
          <a:xfrm>
            <a:off x="301752" y="1340768"/>
            <a:ext cx="8842248" cy="5400600"/>
          </a:xfrm>
        </p:spPr>
        <p:txBody>
          <a:bodyPr>
            <a:normAutofit fontScale="70000" lnSpcReduction="20000"/>
          </a:bodyPr>
          <a:lstStyle/>
          <a:p>
            <a:pPr marL="0" indent="0">
              <a:buNone/>
            </a:pPr>
            <a:r>
              <a:rPr lang="en-GB" dirty="0" smtClean="0"/>
              <a:t>Parliament is meant to act on behalf of the public which means forcing the government to justify their policies and it’s effects, presenting alternative policies and exposing any errors. This happens in several ways for example:</a:t>
            </a:r>
          </a:p>
          <a:p>
            <a:r>
              <a:rPr lang="en-GB" dirty="0" smtClean="0"/>
              <a:t>Questions to ministers – MPs question senior ministers freely without the existence of a party whip</a:t>
            </a:r>
          </a:p>
          <a:p>
            <a:r>
              <a:rPr lang="en-GB" dirty="0" smtClean="0"/>
              <a:t>Select committees – less ritualised than questioning ministers and questioning can go on for as long as necessary. Questioning is thorough and extensive, MPs are experts in particular areas, and specialist witnesses can be called in. </a:t>
            </a:r>
          </a:p>
          <a:p>
            <a:r>
              <a:rPr lang="en-GB" dirty="0" smtClean="0"/>
              <a:t>Debates on legislation – every piece of legislation is debated in each House at least twice. </a:t>
            </a:r>
          </a:p>
          <a:p>
            <a:pPr marL="0" indent="0">
              <a:buNone/>
            </a:pPr>
            <a:endParaRPr lang="en-GB" dirty="0" smtClean="0"/>
          </a:p>
          <a:p>
            <a:pPr marL="0" indent="0">
              <a:buNone/>
            </a:pPr>
            <a:r>
              <a:rPr lang="en-GB" dirty="0" smtClean="0">
                <a:solidFill>
                  <a:srgbClr val="002060"/>
                </a:solidFill>
              </a:rPr>
              <a:t>Limitations:</a:t>
            </a:r>
          </a:p>
          <a:p>
            <a:pPr>
              <a:buFontTx/>
              <a:buChar char="-"/>
            </a:pPr>
            <a:r>
              <a:rPr lang="en-GB" dirty="0" smtClean="0">
                <a:solidFill>
                  <a:srgbClr val="002060"/>
                </a:solidFill>
              </a:rPr>
              <a:t>Questions to ministers are ritualised and this prevents serious discussion rather than political point scoring. </a:t>
            </a:r>
          </a:p>
          <a:p>
            <a:pPr>
              <a:buFontTx/>
              <a:buChar char="-"/>
            </a:pPr>
            <a:r>
              <a:rPr lang="en-GB" dirty="0" smtClean="0">
                <a:solidFill>
                  <a:srgbClr val="002060"/>
                </a:solidFill>
              </a:rPr>
              <a:t>Select committees are made up in proportion to seats in Common so they will tend to agree with government proposals. </a:t>
            </a:r>
          </a:p>
          <a:p>
            <a:pPr>
              <a:buFontTx/>
              <a:buChar char="-"/>
            </a:pPr>
            <a:r>
              <a:rPr lang="en-GB" dirty="0" smtClean="0">
                <a:solidFill>
                  <a:srgbClr val="002060"/>
                </a:solidFill>
              </a:rPr>
              <a:t>There is not enough time to properly debate any legislation and MPs are under the authority of whips</a:t>
            </a:r>
            <a:endParaRPr lang="en-GB" dirty="0">
              <a:solidFill>
                <a:srgbClr val="002060"/>
              </a:solidFill>
            </a:endParaRPr>
          </a:p>
        </p:txBody>
      </p:sp>
    </p:spTree>
    <p:extLst>
      <p:ext uri="{BB962C8B-B14F-4D97-AF65-F5344CB8AC3E}">
        <p14:creationId xmlns:p14="http://schemas.microsoft.com/office/powerpoint/2010/main" val="1093958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Control</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smtClean="0"/>
              <a:t>A government must be able to collect and spend taxes. The operation of the Public Accounts Committee considers the effectiveness of all government expenditure, it’s members feel they represent they interests of the taxpayers and try to ensure they get value for money. </a:t>
            </a:r>
          </a:p>
          <a:p>
            <a:pPr marL="0" indent="0">
              <a:buNone/>
            </a:pPr>
            <a:endParaRPr lang="en-GB" dirty="0" smtClean="0">
              <a:solidFill>
                <a:srgbClr val="002060"/>
              </a:solidFill>
            </a:endParaRPr>
          </a:p>
          <a:p>
            <a:pPr marL="0" indent="0">
              <a:buNone/>
            </a:pPr>
            <a:r>
              <a:rPr lang="en-GB" dirty="0" smtClean="0">
                <a:solidFill>
                  <a:srgbClr val="002060"/>
                </a:solidFill>
              </a:rPr>
              <a:t>Limitations:</a:t>
            </a:r>
          </a:p>
          <a:p>
            <a:pPr marL="0" indent="0">
              <a:buNone/>
            </a:pPr>
            <a:r>
              <a:rPr lang="en-GB" dirty="0" smtClean="0">
                <a:solidFill>
                  <a:srgbClr val="002060"/>
                </a:solidFill>
              </a:rPr>
              <a:t>- As it’s so critical it’s customary for Parliament to renew financial powers without obstruction. </a:t>
            </a:r>
          </a:p>
          <a:p>
            <a:pPr marL="0" indent="0">
              <a:buNone/>
            </a:pPr>
            <a:r>
              <a:rPr lang="en-GB" dirty="0" smtClean="0">
                <a:solidFill>
                  <a:srgbClr val="002060"/>
                </a:solidFill>
              </a:rPr>
              <a:t>- The House of Lords has long since lost any powers over financial affairs due to the Parliament Act of 1911</a:t>
            </a:r>
            <a:endParaRPr lang="en-GB" dirty="0">
              <a:solidFill>
                <a:srgbClr val="002060"/>
              </a:solidFill>
            </a:endParaRPr>
          </a:p>
        </p:txBody>
      </p:sp>
    </p:spTree>
    <p:extLst>
      <p:ext uri="{BB962C8B-B14F-4D97-AF65-F5344CB8AC3E}">
        <p14:creationId xmlns:p14="http://schemas.microsoft.com/office/powerpoint/2010/main" val="1798286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a:t>
            </a:r>
            <a:endParaRPr lang="en-GB" dirty="0"/>
          </a:p>
        </p:txBody>
      </p:sp>
      <p:sp>
        <p:nvSpPr>
          <p:cNvPr id="3" name="Content Placeholder 2"/>
          <p:cNvSpPr>
            <a:spLocks noGrp="1"/>
          </p:cNvSpPr>
          <p:nvPr>
            <p:ph sz="quarter" idx="1"/>
          </p:nvPr>
        </p:nvSpPr>
        <p:spPr>
          <a:xfrm>
            <a:off x="137236" y="1512431"/>
            <a:ext cx="9006764" cy="5328592"/>
          </a:xfrm>
        </p:spPr>
        <p:txBody>
          <a:bodyPr>
            <a:normAutofit fontScale="70000" lnSpcReduction="20000"/>
          </a:bodyPr>
          <a:lstStyle/>
          <a:p>
            <a:pPr marL="0" indent="0">
              <a:buNone/>
            </a:pPr>
            <a:r>
              <a:rPr lang="en-GB" dirty="0" smtClean="0"/>
              <a:t>Parliament must represent the interests of their constituents, local MPs typically become active in decisions to build by-roads, power stations etc. in their communities. </a:t>
            </a:r>
          </a:p>
          <a:p>
            <a:pPr marL="0" indent="0">
              <a:buNone/>
            </a:pPr>
            <a:r>
              <a:rPr lang="en-GB" dirty="0" smtClean="0"/>
              <a:t>Both House are meant to represent the best interests for society as a whole by doing what they perceive is in the nation’s best interests. </a:t>
            </a:r>
          </a:p>
          <a:p>
            <a:pPr marL="0" indent="0">
              <a:buNone/>
            </a:pPr>
            <a:r>
              <a:rPr lang="en-GB" dirty="0" smtClean="0"/>
              <a:t>75% of MPs are either paid a retainer to represent an outside group or regularly support the interests of a specific group without payment. MPs must declare this openly. It is a completely legal, integral part of Parliament and a form of their representation.</a:t>
            </a:r>
          </a:p>
          <a:p>
            <a:pPr marL="0" indent="0">
              <a:buNone/>
            </a:pPr>
            <a:endParaRPr lang="en-GB" dirty="0" smtClean="0"/>
          </a:p>
          <a:p>
            <a:pPr marL="0" indent="0">
              <a:buNone/>
            </a:pPr>
            <a:r>
              <a:rPr lang="en-GB" dirty="0" smtClean="0">
                <a:solidFill>
                  <a:srgbClr val="002060"/>
                </a:solidFill>
              </a:rPr>
              <a:t>Limitations:</a:t>
            </a:r>
          </a:p>
          <a:p>
            <a:pPr>
              <a:buFontTx/>
              <a:buChar char="-"/>
            </a:pPr>
            <a:r>
              <a:rPr lang="en-GB" dirty="0" smtClean="0">
                <a:solidFill>
                  <a:srgbClr val="002060"/>
                </a:solidFill>
              </a:rPr>
              <a:t>MPs are expected to reflect their party. They are whipped and must ‘toe the party line’ which often conflicts with them truly representing the best interests of the public or their constituencies. MPs can not act freely which undermines their representative function.</a:t>
            </a:r>
          </a:p>
          <a:p>
            <a:pPr>
              <a:buFontTx/>
              <a:buChar char="-"/>
            </a:pPr>
            <a:r>
              <a:rPr lang="en-GB" dirty="0" smtClean="0">
                <a:solidFill>
                  <a:srgbClr val="002060"/>
                </a:solidFill>
              </a:rPr>
              <a:t>Neither House is socially representative, women, minorities and younger adults are seriously under represented by Parliament. </a:t>
            </a:r>
          </a:p>
          <a:p>
            <a:pPr>
              <a:buFontTx/>
              <a:buChar char="-"/>
            </a:pPr>
            <a:r>
              <a:rPr lang="en-GB" dirty="0" smtClean="0">
                <a:solidFill>
                  <a:srgbClr val="002060"/>
                </a:solidFill>
              </a:rPr>
              <a:t>The electoral system means Commons does not proportionally reflect the electorate’s vote</a:t>
            </a:r>
          </a:p>
          <a:p>
            <a:pPr>
              <a:buFontTx/>
              <a:buChar char="-"/>
            </a:pPr>
            <a:r>
              <a:rPr lang="en-GB" dirty="0" smtClean="0">
                <a:solidFill>
                  <a:srgbClr val="002060"/>
                </a:solidFill>
              </a:rPr>
              <a:t>The House of Lords is unelected</a:t>
            </a:r>
          </a:p>
          <a:p>
            <a:pPr marL="0" indent="0">
              <a:buNone/>
            </a:pPr>
            <a:endParaRPr lang="en-GB" dirty="0" smtClean="0"/>
          </a:p>
        </p:txBody>
      </p:sp>
    </p:spTree>
    <p:extLst>
      <p:ext uri="{BB962C8B-B14F-4D97-AF65-F5344CB8AC3E}">
        <p14:creationId xmlns:p14="http://schemas.microsoft.com/office/powerpoint/2010/main" val="1108778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Redress of Grievances</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smtClean="0"/>
              <a:t>Constituency </a:t>
            </a:r>
            <a:r>
              <a:rPr lang="en-GB" dirty="0" smtClean="0">
                <a:sym typeface="Wingdings" pitchFamily="2" charset="2"/>
              </a:rPr>
              <a:t> MP links. A constituent may complain to their MP when they feel they have been unfairly treated by the government or one of it’s agencies such as the NHS, Police etc. Every person in the country has an MP they can turn to with such issues and MPs are expected to help with the cases they feel are appropriate. The Parliamentary Ombudsman also fulfils this function</a:t>
            </a:r>
          </a:p>
          <a:p>
            <a:pPr marL="0" indent="0">
              <a:buNone/>
            </a:pPr>
            <a:endParaRPr lang="en-GB" dirty="0" smtClean="0">
              <a:solidFill>
                <a:srgbClr val="002060"/>
              </a:solidFill>
              <a:sym typeface="Wingdings" pitchFamily="2" charset="2"/>
            </a:endParaRPr>
          </a:p>
          <a:p>
            <a:pPr marL="0" indent="0">
              <a:buNone/>
            </a:pPr>
            <a:r>
              <a:rPr lang="en-GB" dirty="0" smtClean="0">
                <a:solidFill>
                  <a:srgbClr val="002060"/>
                </a:solidFill>
                <a:sym typeface="Wingdings" pitchFamily="2" charset="2"/>
              </a:rPr>
              <a:t>Limitations:</a:t>
            </a:r>
          </a:p>
          <a:p>
            <a:pPr marL="0" indent="0">
              <a:buNone/>
            </a:pPr>
            <a:r>
              <a:rPr lang="en-GB" dirty="0" smtClean="0">
                <a:solidFill>
                  <a:srgbClr val="002060"/>
                </a:solidFill>
                <a:sym typeface="Wingdings" pitchFamily="2" charset="2"/>
              </a:rPr>
              <a:t>- MPs, especially ministers, may lack time to deal with the grievances of many constituents and so these problems will go unaddressed. </a:t>
            </a:r>
            <a:endParaRPr lang="en-GB" dirty="0">
              <a:solidFill>
                <a:srgbClr val="002060"/>
              </a:solidFill>
            </a:endParaRPr>
          </a:p>
        </p:txBody>
      </p:sp>
    </p:spTree>
    <p:extLst>
      <p:ext uri="{BB962C8B-B14F-4D97-AF65-F5344CB8AC3E}">
        <p14:creationId xmlns:p14="http://schemas.microsoft.com/office/powerpoint/2010/main" val="2644600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Private Members’ Legislation</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smtClean="0"/>
              <a:t>A few MPs who win an annual ballot are allowed to present their own private legislation to Parliament. Occasionally these get passed, most notably the 1967 Abortion Act legalising abortion. </a:t>
            </a:r>
          </a:p>
          <a:p>
            <a:pPr marL="0" indent="0">
              <a:buNone/>
            </a:pPr>
            <a:endParaRPr lang="en-GB" dirty="0" smtClean="0">
              <a:solidFill>
                <a:srgbClr val="002060"/>
              </a:solidFill>
            </a:endParaRPr>
          </a:p>
          <a:p>
            <a:pPr marL="0" indent="0">
              <a:buNone/>
            </a:pPr>
            <a:r>
              <a:rPr lang="en-GB" dirty="0" smtClean="0">
                <a:solidFill>
                  <a:srgbClr val="002060"/>
                </a:solidFill>
              </a:rPr>
              <a:t>Limitations: </a:t>
            </a:r>
          </a:p>
          <a:p>
            <a:pPr>
              <a:buFontTx/>
              <a:buChar char="-"/>
            </a:pPr>
            <a:r>
              <a:rPr lang="en-GB" dirty="0" smtClean="0">
                <a:solidFill>
                  <a:srgbClr val="002060"/>
                </a:solidFill>
              </a:rPr>
              <a:t>These are usually blocked immediately by the government</a:t>
            </a:r>
          </a:p>
          <a:p>
            <a:pPr>
              <a:buFontTx/>
              <a:buChar char="-"/>
            </a:pPr>
            <a:r>
              <a:rPr lang="en-GB" dirty="0" smtClean="0">
                <a:solidFill>
                  <a:srgbClr val="002060"/>
                </a:solidFill>
              </a:rPr>
              <a:t>Only a handful of MPs get chosen to present their own legislation (through a ballot system) and governments dissuade these MPs from proposing anything.</a:t>
            </a:r>
            <a:endParaRPr lang="en-GB" dirty="0">
              <a:solidFill>
                <a:srgbClr val="002060"/>
              </a:solidFill>
            </a:endParaRPr>
          </a:p>
        </p:txBody>
      </p:sp>
    </p:spTree>
    <p:extLst>
      <p:ext uri="{BB962C8B-B14F-4D97-AF65-F5344CB8AC3E}">
        <p14:creationId xmlns:p14="http://schemas.microsoft.com/office/powerpoint/2010/main" val="2966359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Reverse Powers</a:t>
            </a:r>
            <a:endParaRPr lang="en-GB"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GB" dirty="0" smtClean="0"/>
              <a:t>Parliament can veto legislation and dismiss a government (James Callaghan was dismissed with a vote of no confidence in 1979). If Commons reject a bill however that is the end of the matter. In this way they are said to have strong reserve powers, these kinds of things do not happen very often however they are possible. </a:t>
            </a:r>
          </a:p>
          <a:p>
            <a:pPr marL="0" indent="0">
              <a:buNone/>
            </a:pPr>
            <a:endParaRPr lang="en-GB" dirty="0" smtClean="0">
              <a:solidFill>
                <a:srgbClr val="002060"/>
              </a:solidFill>
            </a:endParaRPr>
          </a:p>
          <a:p>
            <a:pPr marL="0" indent="0">
              <a:buNone/>
            </a:pPr>
            <a:r>
              <a:rPr lang="en-GB" dirty="0" smtClean="0">
                <a:solidFill>
                  <a:srgbClr val="002060"/>
                </a:solidFill>
              </a:rPr>
              <a:t>Limitations: </a:t>
            </a:r>
          </a:p>
          <a:p>
            <a:pPr>
              <a:buFontTx/>
              <a:buChar char="-"/>
            </a:pPr>
            <a:r>
              <a:rPr lang="en-GB" dirty="0" smtClean="0">
                <a:solidFill>
                  <a:srgbClr val="002060"/>
                </a:solidFill>
              </a:rPr>
              <a:t>Lords it the only house which is not dominated by the governing party of under the authority of whips and they do not possess these reserve powers. If the Lords rejects legislation it can be passed regardless a year later. </a:t>
            </a:r>
          </a:p>
          <a:p>
            <a:pPr>
              <a:buFontTx/>
              <a:buChar char="-"/>
            </a:pPr>
            <a:r>
              <a:rPr lang="en-GB" dirty="0" smtClean="0">
                <a:solidFill>
                  <a:srgbClr val="002060"/>
                </a:solidFill>
              </a:rPr>
              <a:t>Reserve powers are incredibly rarely used in Commons as it is whipped and dominated by the executive </a:t>
            </a:r>
            <a:endParaRPr lang="en-GB" dirty="0">
              <a:solidFill>
                <a:srgbClr val="002060"/>
              </a:solidFill>
            </a:endParaRPr>
          </a:p>
        </p:txBody>
      </p:sp>
    </p:spTree>
    <p:extLst>
      <p:ext uri="{BB962C8B-B14F-4D97-AF65-F5344CB8AC3E}">
        <p14:creationId xmlns:p14="http://schemas.microsoft.com/office/powerpoint/2010/main" val="2388063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 Lords Powers</a:t>
            </a:r>
            <a:endParaRPr lang="en-GB"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GB" u="sng" dirty="0" smtClean="0"/>
              <a:t>Power of Delay </a:t>
            </a:r>
            <a:r>
              <a:rPr lang="en-GB" dirty="0" smtClean="0"/>
              <a:t>– the House of Lords can delay any legislation for a year. They can do this fairly regularly if they feel it is appropriate because the whips have less power in the Lords and there are many independents. This forces the government to think again and the threat of such a large delay may force the government to compromise on amendments. </a:t>
            </a:r>
          </a:p>
          <a:p>
            <a:pPr marL="514350" indent="-514350">
              <a:buFont typeface="+mj-lt"/>
              <a:buAutoNum type="arabicPeriod"/>
            </a:pPr>
            <a:r>
              <a:rPr lang="en-GB" u="sng" dirty="0" smtClean="0"/>
              <a:t>Amending</a:t>
            </a:r>
            <a:r>
              <a:rPr lang="en-GB" dirty="0" smtClean="0"/>
              <a:t> – debating and proposing various amendments also delays bills as every amendment must be confirmed by Commons. Sometimes a Bill (especially ones the House of Lords don’t like) will be sent back and forth between Houses. This process is known as ‘</a:t>
            </a:r>
            <a:r>
              <a:rPr lang="en-GB" dirty="0" err="1" smtClean="0"/>
              <a:t>ping-pong</a:t>
            </a:r>
            <a:r>
              <a:rPr lang="en-GB" dirty="0" smtClean="0"/>
              <a:t>’</a:t>
            </a:r>
            <a:endParaRPr lang="en-GB" dirty="0"/>
          </a:p>
        </p:txBody>
      </p:sp>
    </p:spTree>
    <p:extLst>
      <p:ext uri="{BB962C8B-B14F-4D97-AF65-F5344CB8AC3E}">
        <p14:creationId xmlns:p14="http://schemas.microsoft.com/office/powerpoint/2010/main" val="3587262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VARIOUS FEATURES OF PARLIAMENT THAT AID THEIR FUNCTIONS</a:t>
            </a:r>
            <a:endParaRPr lang="en-GB" dirty="0"/>
          </a:p>
        </p:txBody>
      </p:sp>
      <p:sp>
        <p:nvSpPr>
          <p:cNvPr id="3" name="Title 2"/>
          <p:cNvSpPr>
            <a:spLocks noGrp="1"/>
          </p:cNvSpPr>
          <p:nvPr>
            <p:ph type="title"/>
          </p:nvPr>
        </p:nvSpPr>
        <p:spPr/>
        <p:txBody>
          <a:bodyPr/>
          <a:lstStyle/>
          <a:p>
            <a:r>
              <a:rPr lang="en-GB" dirty="0" smtClean="0"/>
              <a:t>The workings of Parliament</a:t>
            </a:r>
            <a:endParaRPr lang="en-GB" dirty="0"/>
          </a:p>
        </p:txBody>
      </p:sp>
      <p:pic>
        <p:nvPicPr>
          <p:cNvPr id="3074" name="Picture 2" descr="http://i.dailymail.co.uk/i/pix/2008/04/29/article-1017513-0112F61800000578-470_468x2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501008"/>
            <a:ext cx="445770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99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(very!) brief history of Parliament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solidFill>
                  <a:srgbClr val="7030A0"/>
                </a:solidFill>
              </a:rPr>
              <a:t>Charles I was executed in 1649</a:t>
            </a:r>
            <a:r>
              <a:rPr lang="en-GB" dirty="0" smtClean="0"/>
              <a:t> by Parliament for </a:t>
            </a:r>
            <a:r>
              <a:rPr lang="en-GB" dirty="0" smtClean="0">
                <a:solidFill>
                  <a:srgbClr val="7030A0"/>
                </a:solidFill>
              </a:rPr>
              <a:t>trying to govern on his own</a:t>
            </a:r>
            <a:r>
              <a:rPr lang="en-GB" dirty="0" smtClean="0"/>
              <a:t> rather than with the help of Parliament. At this time whilst Parliament insisted on being consulted, it’s role was subordinate to the monarch and continued to be so for many years. In fact, today many people feel it remains subordinate but to the government rather than the monarch. </a:t>
            </a:r>
          </a:p>
          <a:p>
            <a:r>
              <a:rPr lang="en-GB" dirty="0" smtClean="0"/>
              <a:t>After the </a:t>
            </a:r>
            <a:r>
              <a:rPr lang="en-GB" dirty="0" smtClean="0">
                <a:solidFill>
                  <a:srgbClr val="7030A0"/>
                </a:solidFill>
              </a:rPr>
              <a:t>Glorious Revolution in 1688 </a:t>
            </a:r>
            <a:r>
              <a:rPr lang="en-GB" dirty="0" smtClean="0"/>
              <a:t>the main source of power was changed from the </a:t>
            </a:r>
            <a:r>
              <a:rPr lang="en-GB" dirty="0" smtClean="0">
                <a:solidFill>
                  <a:srgbClr val="7030A0"/>
                </a:solidFill>
              </a:rPr>
              <a:t>monarchy to Parliament </a:t>
            </a:r>
            <a:r>
              <a:rPr lang="en-GB" dirty="0" smtClean="0"/>
              <a:t>and it’s role has since then slowly evolved to what it is today.</a:t>
            </a:r>
          </a:p>
          <a:p>
            <a:r>
              <a:rPr lang="en-GB" dirty="0" smtClean="0"/>
              <a:t>In 1720 the cabinets most senior figure became known as the Prime Minister and began to take on more power. </a:t>
            </a:r>
            <a:endParaRPr lang="en-GB" dirty="0"/>
          </a:p>
        </p:txBody>
      </p:sp>
    </p:spTree>
    <p:extLst>
      <p:ext uri="{BB962C8B-B14F-4D97-AF65-F5344CB8AC3E}">
        <p14:creationId xmlns:p14="http://schemas.microsoft.com/office/powerpoint/2010/main" val="3935493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1752" y="260648"/>
            <a:ext cx="8503920" cy="5472608"/>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b="1" dirty="0" smtClean="0">
                <a:solidFill>
                  <a:srgbClr val="00B0F0"/>
                </a:solidFill>
              </a:rPr>
              <a:t>Plenary Sessions </a:t>
            </a:r>
            <a:r>
              <a:rPr lang="en-GB" sz="2000" dirty="0" smtClean="0"/>
              <a:t>– this is when a House meets in full. This is very rare and there aren’t even enough seats for everyone! Commons is usually full at PMQT or when there is a 3 line whip on very important issues. </a:t>
            </a:r>
          </a:p>
          <a:p>
            <a:pPr marL="0" indent="0">
              <a:buFont typeface="Wingdings 2"/>
              <a:buNone/>
            </a:pPr>
            <a:endParaRPr lang="en-GB" sz="2000" dirty="0" smtClean="0"/>
          </a:p>
          <a:p>
            <a:pPr marL="0" indent="0">
              <a:buFont typeface="Wingdings 2"/>
              <a:buNone/>
            </a:pPr>
            <a:endParaRPr lang="en-GB" sz="2000" dirty="0"/>
          </a:p>
          <a:p>
            <a:pPr marL="0" indent="0">
              <a:buFont typeface="Wingdings 2"/>
              <a:buNone/>
            </a:pPr>
            <a:endParaRPr lang="en-GB" sz="2000" dirty="0" smtClean="0"/>
          </a:p>
          <a:p>
            <a:pPr marL="0" indent="0">
              <a:buFont typeface="Wingdings 2"/>
              <a:buNone/>
            </a:pPr>
            <a:endParaRPr lang="en-GB" sz="2000" dirty="0"/>
          </a:p>
          <a:p>
            <a:pPr marL="0" indent="0">
              <a:buFont typeface="Wingdings 2"/>
              <a:buNone/>
            </a:pPr>
            <a:endParaRPr lang="en-GB" sz="2000" dirty="0" smtClean="0"/>
          </a:p>
          <a:p>
            <a:pPr marL="0" indent="0">
              <a:buFont typeface="Wingdings 2"/>
              <a:buNone/>
            </a:pPr>
            <a:endParaRPr lang="en-GB" sz="2000" dirty="0"/>
          </a:p>
          <a:p>
            <a:pPr marL="0" indent="0">
              <a:buFont typeface="Wingdings 2"/>
              <a:buNone/>
            </a:pPr>
            <a:endParaRPr lang="en-GB" sz="2000" dirty="0" smtClean="0"/>
          </a:p>
          <a:p>
            <a:r>
              <a:rPr lang="en-GB" sz="2000" b="1" dirty="0" smtClean="0">
                <a:solidFill>
                  <a:srgbClr val="00B0F0"/>
                </a:solidFill>
              </a:rPr>
              <a:t>Standing Committees </a:t>
            </a:r>
            <a:r>
              <a:rPr lang="en-GB" sz="2000" dirty="0" smtClean="0"/>
              <a:t>– temporary committees are specially formed for each separate bill. They have 15-50 members made up of MPs, Peers and a relevant government minister. Amendments to legislation are debated and voted for by these committees. The governing party is always granted a majority on committees and party loyalty is expected to apply in committees. It’s unlikely for an amendment to succeed against government wishes. </a:t>
            </a:r>
          </a:p>
          <a:p>
            <a:pPr marL="0" indent="0">
              <a:buFont typeface="Wingdings 2"/>
              <a:buNone/>
            </a:pPr>
            <a:endParaRPr lang="en-GB" dirty="0" smtClean="0"/>
          </a:p>
          <a:p>
            <a:pPr marL="0" indent="0">
              <a:buFont typeface="Wingdings 2"/>
              <a:buNone/>
            </a:pPr>
            <a:endParaRPr lang="en-GB" dirty="0"/>
          </a:p>
        </p:txBody>
      </p:sp>
      <p:pic>
        <p:nvPicPr>
          <p:cNvPr id="4098" name="Picture 2" descr="http://2.bp.blogspot.com/-VUACW---S9c/TxNNws6P90I/AAAAAAAAAUg/hvQl-BOpCTQ/s1600/pmq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524" y="1340768"/>
            <a:ext cx="4620376" cy="26336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793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pPr marL="0" indent="0"/>
            <a:r>
              <a:rPr lang="en-GB" dirty="0"/>
              <a:t>Departmental Select Committees</a:t>
            </a:r>
          </a:p>
        </p:txBody>
      </p:sp>
      <p:sp>
        <p:nvSpPr>
          <p:cNvPr id="4" name="Content Placeholder 2"/>
          <p:cNvSpPr txBox="1">
            <a:spLocks/>
          </p:cNvSpPr>
          <p:nvPr/>
        </p:nvSpPr>
        <p:spPr>
          <a:xfrm>
            <a:off x="155575" y="1340768"/>
            <a:ext cx="8196212" cy="4875460"/>
          </a:xfrm>
          <a:prstGeom prst="rect">
            <a:avLst/>
          </a:prstGeom>
        </p:spPr>
        <p:txBody>
          <a:bodyPr>
            <a:normAutofit fontScale="6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dirty="0" smtClean="0"/>
              <a:t>Concerned with a specific area of government responsibility e.g. Defence, Transport, Work &amp; Pensions etc. </a:t>
            </a:r>
          </a:p>
          <a:p>
            <a:r>
              <a:rPr lang="en-GB" dirty="0" smtClean="0"/>
              <a:t>They have 11 members selected by the parliamentary liaison committee often based on their experience in this area</a:t>
            </a:r>
          </a:p>
          <a:p>
            <a:r>
              <a:rPr lang="en-GB" dirty="0" smtClean="0"/>
              <a:t>Members are expected to behave in an non-partisan, neutral way</a:t>
            </a:r>
          </a:p>
          <a:p>
            <a:r>
              <a:rPr lang="en-GB" dirty="0" smtClean="0"/>
              <a:t>Unanimous support for amendments and conclusions are usually gained which means reports carry significant weight and are often accepted</a:t>
            </a:r>
          </a:p>
          <a:p>
            <a:r>
              <a:rPr lang="en-GB" dirty="0" smtClean="0"/>
              <a:t>They can call ministers, civil servants and external witnesses however they can not force them to attend (Edwina Curry famously refused to attend a departmental select committee)</a:t>
            </a:r>
          </a:p>
          <a:p>
            <a:r>
              <a:rPr lang="en-GB" dirty="0" smtClean="0"/>
              <a:t>They investigate the work of government departments and consider major policies determining whether they are well considered and have taken a range of opinions into account. </a:t>
            </a:r>
          </a:p>
          <a:p>
            <a:r>
              <a:rPr lang="en-GB" dirty="0" smtClean="0"/>
              <a:t>They occasionally propose future legislation where there is  a need to. </a:t>
            </a:r>
          </a:p>
          <a:p>
            <a:pPr marL="0" indent="0">
              <a:buFont typeface="Wingdings 2"/>
              <a:buNone/>
            </a:pPr>
            <a:endParaRPr lang="en-GB" dirty="0" smtClean="0"/>
          </a:p>
          <a:p>
            <a:pPr marL="0" indent="0">
              <a:buFont typeface="Wingdings 2"/>
              <a:buNone/>
            </a:pPr>
            <a:r>
              <a:rPr lang="en-GB" dirty="0" smtClean="0"/>
              <a:t>E.g. the Home Affairs Committee issues a report on the ‘Detention of Terrorist Suspects’ in 2006 which rejected the proposed 90 day detention period without trial for terrorist suspects. They recommended a maximum 28 day detention period instead. It’s proposals were accepted. </a:t>
            </a:r>
          </a:p>
          <a:p>
            <a:pPr marL="0" indent="0">
              <a:buFont typeface="Wingdings 2"/>
              <a:buNone/>
            </a:pPr>
            <a:endParaRPr lang="en-GB" dirty="0"/>
          </a:p>
        </p:txBody>
      </p:sp>
      <p:pic>
        <p:nvPicPr>
          <p:cNvPr id="7170" name="Picture 2" descr="http://www.bbc.co.uk/strictlycomedancing/2011/images/dancers/edwina_curry624x35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367" r="17992"/>
          <a:stretch/>
        </p:blipFill>
        <p:spPr bwMode="auto">
          <a:xfrm>
            <a:off x="120204" y="9848"/>
            <a:ext cx="1296144" cy="14397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AutoShape 4" descr="data:image/jpeg;base64,/9j/4AAQSkZJRgABAQAAAQABAAD/2wCEAAkGBhQSEBUUEhQVFRUUFx8YGRgXGBgYGhccGBgYGhYVGBUYHCYeHBokGRcaHy8gIycpLCwsGB4xNTAqNSYrLCkBCQoKDgwOGg8PGikkHyUqKSwpKiksLCwpLCwpLCksKSksKSwsLSkpLCwpLCksLCkpKSwsLCwpKSwsLCksLCksLP/AABEIAKQAsAMBIgACEQEDEQH/xAAcAAABBQEBAQAAAAAAAAAAAAAFAgMEBgcBAAj/xAA/EAABAwICBggDBgUEAwEAAAABAAIRAyEEMQUSQVFhcQYTIoGRobHwMsHRByNCYqLhJFJygpIzU7LSFcLxFP/EABkBAAMBAQEAAAAAAAAAAAAAAAECAwAEBf/EACYRAAMAAgIDAAEEAwEAAAAAAAABAgMRITEEEkEyEyJRYUJx4RT/2gAMAwEAAhEDEQA/ALHqe9y7qJbxuXcpO4TfyHivAO8bFO6QRAv74JwtzB7+O9JcNgWMIaO179U8zJdZTve8XUjA4I1Hagm+ZAyj57EUtvSM3rlkB5iPEKdg9FVanwMMfzHsjxKtWA6PUqcHV1nDa68chkETC648b7RGs3xFaw3RMR944ng06o8YJPkpB6M0o/H4z6o6vK6wwvhJ5K/krWK6OtHwz5x80FxGHNN0OnVP4hB2ZGcleasodjaIIiDflCV4p/gKtlUa4EgAiTa/ZHibLgT2K0ZqkltvTvQ8tIMtIkDbORzHJRvAtcFZyfyTtVdLUlmKpkdpwY7cQY/yyTmGrh7Q5txJHgbgrkqKntFlSfR0BdDbpUJUJBhJbZeDPfNL9FwXPBYxwMTzWLrQnQEDApzVxzffonajZHs+KQGfsqCDZalU2XSnZrw9/RYwtrZMDM2A9FbdGYJtJgaM9p3lVvRH+qCdgMc8grPh6tx78l2+NK17HPlfwmi+S8m//wBDd48fouipwPgu1ERa4V0clwlYxwqLihI/ZOVsY1uZE7gRPhmodfSe6nUP9g+ZCRhBmKw5GQPggmLDRsPgimL0gTsI/sd8iUKxWKH5e+nUKVhRX9IVWg3DhylR+j+l+rrhk/d1THAOPwngZt3p/SWPcRA1Y4UvmQSq1WqS7jy1TzyF1O5VLTLwam4jJcA9FG0TXNSixxmXNBPPae8hTBt7l5jLnCF1oXe5KB4pTCgE60JA3J5oQCDXNsmyLp8hIDL/ACVRENaq9Tyvbft7pTkLkLGHcFU1XiOWzfxy5o9QGtm4EH8IB1TzJgu92VfNo4XRDDYniXOi7iSf7Rs5xvXZ41f4kMq+lhpva0fhaOFh4JGJ0pSpsL3vaxg/E5wa3xO1Zx0r6YdQ4UmGa75jaKY2ucN97DeUCoYo1H61Vznv2OeZI/pGTe6Fe83oNh8Z5OfhpFX7QMNJDDUfG1tN+r3OIE91lHd07onOlXdyY1o8C/1VQZcbUiq2M5UH5Nf0dq8LH/Zb3/aBRYP9N7B/T8mfVDa32oYTa4g/mbU9G0z6qpaS+E5qp4ttjvTRmddmrwo+bNYZ04w1QSypSINgS0gTulxbfgmK+mQ7I0Ty1f8AsViTNK1cO4upPLCbHaHDc5psVOofaBU1gXtaIETTlk/1Nkg8810+uzguFL0aPjaodaaU7gPogWMFMZlh4AuUXDdJWVGzIdNjDyD3tJSK7O1GR3c8kjkMmldHqwfhqboiGwOOrae/ip2vuQDojX/hQ29nEScjtt4oyHQvLv8AJnQh4uXWjfuTReutuZSBJrU8CotMp9qUxEfwSCL32xbcB+6kPZAMX92TbxdUEGyPfqktF9iceF1rUGYTqcU1pTFGhhKlYu1WAG4BLyYs0EDsgm08dikxdDukmC63Cvp37URzF1fBWq5FtbRjP/kuu0gXtktcSGk2mNw2XV5wFSkDBqMnaNYW3i6zLCtIqtDdYOmL2gkG/A8OCl6Vw+HYdVoe54iXF1hMXPeV25cSukWwZHEM11tSnFnSk1NWTJsFkWjuspw9jamqSQCCXNOqYMbFaNM4uoMMKgdAe3Zmua8Pq9bOuMnsthfTmmsPSEVKgFshc+AVPxfSOg4w3WPMKv0sK6q8aoBLjm425knYiDKFYUyQ1oDYEOaGkmO0BnIG/auicMyjnee2/wDhExdZj/hMoTVpweCJ06fWmYh3BR8fRIttCvPHBzZU6XsResLfhkWV86O4l2KpBhvVYQ1v5mnIX4qgjO6vn2cUJxA4GT/b2oHgPFbK9SyONbNT0VhOppMZaWiDGU5k+Kf6y+SQHroevFb3ydYsuO5ONedyZa5OtMoGJNF0qQ1RmPGxPMcl0YU4RbvSXNv8k453v6b0moFQmNJTGrxK7CATobtSHNB48E6OC57y8kDGSdOsBToYwOptDYLHc5nWjl9V2roGXGo0A6wgzEEbriFaPtD0O2pTa90NJ7AM3m5aIjfyQXozpXraQYbOaIdzFiPJdvs/RUi+DTblg2no2o4gHs022AGwbhEADkpPSaiW4Jjf5vqiWNxoD20qYlxu47mg5+cJvpc0HC0wNusOMzl5pVTqls71ClcFS0TgJynmNiJHQJqW17cAAUO0VjH4YtdUALX2jaCrjTrU3ND2jP3knuqTFmZa0V2toVuHb3Kl454L/fcrR0n0puNjsVIrVJd3rpwpvlnB5NJL1RKbg4cOcStM6EYL7172ghjWgSRALsiB3BZzgX3G63mYWs9DsbNM0z+GCOThf9Q80nlN+vBDGiwBy6XR78UkVPfqvB3fNu5eWWHpXqZznu/dIc8LnW3QZh5rHT2TAz/Y8FMY9xmRG7bKiU6vmpVNyAQjTpggkjj4JpOvdFk1t5qjJCY+q8EstumylMKDl1oXISXG6xgJ01wuvhXjV1gO0RwEzyssf0HpA4fExk143zyvvW3acZrUHNIkOtHMZ/ssH07RPWktbqnWyuSALDWJ5Z5Lv8b90uWb2ctMN1ulfUYhx1Q8kCQTECZF73S9NdOqLmtDWGW3g2MnfsVddq1qrCDDnMgiTmBYyN4U1vR0sn7htTcQ6R4SFf8ATxrW+zpis1t+nQDx2lqlaC4homw3buKOaF6TuHYeRfao7+j72iagZSB33PcBaEIr0Gh0smBtOfOypqKWtEK/WxV7UyXp7Fazzw9wgxzUnFVdZ0781HDFWVpHJlv2rYRwJkHu9VpfRNx607jT+YKznRbBEbSfS60TopZ4O9hHouXyF+1l8Zbi5JNQT68OCbL479682pFve9eUdGh7W8kjWum+s+qUDdBhJbDtT9N6haycpulA2iwEkzsmeK8CZO60GeF9m9QTpESM8txz7koaRA3HuIVdECW9Jcog0mHERq+MW2nJPDGMIzGcZiUumEdp8+PJJqOEe9idw1Iu+EEz4IjQ0PDZcQ7hmFWMNULVyiAMF1rY2eHmsq+0Poz1Ws9ry8E3BbcbYDhmB6Laqzy1kRE2GxZX0pmphqgLi0sce/OxjYezc5cbLvxYlBB26Mdw1SHjZdGB0mr0xqMfA22789qAYlsH3ZSIJbrO5eQhdTlPsactT0x7GaRrVb1Hk9945bk26o3q959F6u8a+6B8h2go+IE5AjeNy3qB5Xy3yRQ9LTZEJdNMyC7C+h23G4n9lo2jXdU1joJE6sD8zT9Fn3R1ut3EHzHyWp0sH/DFwF2EP/xMn9OsufJPtwdMvSQ7T0vScLGDFtYRcp4VduaHU9HEVCQJBk7d5y3/ALono+hruj8IGfPcuD/zlv1dCOsunWVPfopv/hZNtnmmXaOIm94U3hpDLJIwH3jJSqLs/G+xDn09Rw1tu2Z95p4VhkFJrXZQtZot2x4D1lRqwDWuJa0wJAGZAzz2j5hP+/YTmGwmudtrb7fygbOKpKbekc7elsHYAsrCWgXF7m3OyPaN0HTEuPajfPoU/h9GMY3VaA0cLAbymTi3NdEkbpvrcm7OZPcvQjCp5ZCsjfQSrPDGwM492StHumk3zJC9VMNnKQouhsRd7CcjI+asiRI0lhtamZkxuWN6fqkVKu3tA3yAae0TaSACStvewEQVjvSXBBmNqUyYs4g55ictyIUY3jSDUJ2Ek7rSYXcS8xxi3D907pLCllRwc09lzhBvkYgkWN8yLGVFxFTLIbe8zP0VQimmYjP5xf1XYABM5iOBtMpijUhpEe4Jkr3WdozkbcuKIuyPUN+a7TXHm6kYahrWHv3uQZkuQ10MdNRzeR7pg+q2rQmCDqUHdB8IPkZ7ljPRfD6mKpzkSW/5CPWFu3RwQ3w+nvmpV2UfCBzKXYa38TAMsy0TcHf2XDmwLop9XUL4tbrAMu18FUfldt3HmiuI0aW1Rq8XU+ImXU53g3CnHAh7QBGuGnUnJ7T8VJ3D0MHepudg2cZhpGsLeibr4eHZZrvRjFy6rQMzSNpz1TkDxF2nkljEdZiCxv4RdbRmBa2imitTe+CyS0iP5/hPiPMKB0q0Q7C1GindtS4tMEZjja6sWkcIdWowbWEt4OF2+YCe6XYRzsJTdI12FrhuJAEgbpCV4ppDzkaaEMBcQBv8FYMLRDbAZILomnJnuHfmrBUsQ7uPf+6HjRqfYXK+dHXtkRuzHogelwQ4SJByKOubeQYI9wUy8B8hwE7W5yN4XS0TRG0dX6ymQTJG/Pv3qLXcabw8bDfltCGV8U3C4kNaTqubr8oMET6jZKPYmgHtMXDhI77hIZhJlQOAI2rMun9LV0ph3RZ7YOfyV70HipbqHMKpfaVQnEYVwzB+aL6CjH+l2hnNqvGqQS/WiN8zHfPkdqqmpEHcf/i+kNMdC24jDEklpLIkAEi4Iie62y8G6xTH6B1H9W4dpriCeEkE+IVE+ArkqzaRSS1W09HAzVBvrZRtn6i6E47RvVuIg5gSbRe3ojsPqC6WDLsvf7Izo9tOmO1neLE+EBT9E6Ndqa0WNzz3A/JEKWivxRmSkbHS0DWOILRTB1ybE2DdxjMra+heJFai14/FmNxB1Xt7iPRZvovROs8HcVffs5oGiBT/AJy6p3udJ/SW+CXgW+i6v0frt1SY2tO0EZOHHgmsSw6hJEPbe2wn8Tfyuy4HvRiEN0ljQww65gub+YD4m+FvBZokimVtJdVpQO/3qUGNpbcHvBHmpnRSvrYutN5MquadZqaRptBkAEsO9jxrMPmW9yK9EqsYx3EfNT+lX1st2lWgPad9kO0tL8Jhmj8RA/xsJRHpI6GNPFerYX7igIy1T43KqhERdD/COLvqjzXAkjegGiX9lv8AV9UVw1eXuG45pcX4I19seFSInku1aU8CMiMxxXsTTmRvE94ULDYuCWu5Kgo1j8Oyr2Koh4uCMncRx3hI0E7UHUVLuZOof5mTbvGUclPxWGD2weYIzB3goJiA4HVcYqMux428R8x9UGHska3U4mBk75ob08p61TD8L+afrY/r8M2t+Om4seBkCM+6IPelacp9ZVw/9IPzUwlhwVL7poN7LNunvRcueXs+IEuByJmCJtsIFlqNNsBAOkNGSDu9jzTCoz1ugiB2WdmJkfmDTt37OXBUvF6MNXFdWRqy4h0TsyA4Xz4rdtH4IPoAbQC0dxMfpIVA0RoAuxVSuSAKUjbPKfdkxSWMO0BqNDY3xBzECBHckjR/3Z4E7FeKuD1ww7dUHdnw70OxOBDaTzGR+iQ2wdoPRsUp5nwVm0XhDQo03x2h1Y/yLWnyd5JjQ+GAw08D80dxMtwzIA1mmkPFzGk84JTaFYWBQfpRTij1o+Ki4PHEZPb3t9EWpnMbjHzHqoWnWA4eoDtaR+yL6F+mX9LKgbiMCWnPDAcbPI+amaBxGrjRxHzVbqMqV8QxxH3dACnM5apJJ8T5I5jafU4ui/Y60+EKP0vrjRe+lGJAw4cTlJ8ASi7GTTZrZhrZ5wFWukID6LGzZ7mNPJz2g+RKtov78FaST6KtoZ3YafzA/qIU+gYxJG8Ly8lx/gv9GfbC9cWB4+qCaWOrltXl5OwSTNF1i6mJUDpLSHVztGS6vIM09gLom/Wo44H/AHGu7zREnyVmfQBxNMHYweQXl5IF9haoYCG6TpggyvLyLAiJoZ5DKnC/6D/1CruBEYCs4Zuc6V5eRfwZFjY2zP6G/wDEKNXog4c8fmF5eRFO6HZ/C95R0CXxsg/pc0j1Xl5YND09s/0+h/dR8e3WaWnItJ8CF5eW+CGSYkfxTqckNl1hb4szzupvSyiGUoE/dVGtbOwENP8A7FdXlI6F+SDeMqk0MOTtq0v+bVfmheXlWCV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hQSEBUUEhQVFRUUFx8YGRgXGBgYGhccGBgYGhYVGBUYHCYeHBokGRcaHy8gIycpLCwsGB4xNTAqNSYrLCkBCQoKDgwOGg8PGikkHyUqKSwpKiksLCwpLCwpLCksKSksKSwsLSkpLCwpLCksLCkpKSwsLCwpKSwsLCksLCksLP/AABEIAKQAsAMBIgACEQEDEQH/xAAcAAABBQEBAQAAAAAAAAAAAAAFAgMEBgcBAAj/xAA/EAABAwICBggDBgUEAwEAAAABAAIRAyEEMQUSQVFhcQYTIoGRobHwMsHRByNCYqLhJFJygpIzU7LSFcLxFP/EABkBAAMBAQEAAAAAAAAAAAAAAAECAwAEBf/EACYRAAMAAgIDAAEEAwEAAAAAAAABAgMRITEEEkEyEyJRYUJx4RT/2gAMAwEAAhEDEQA/ALHqe9y7qJbxuXcpO4TfyHivAO8bFO6QRAv74JwtzB7+O9JcNgWMIaO179U8zJdZTve8XUjA4I1Hagm+ZAyj57EUtvSM3rlkB5iPEKdg9FVanwMMfzHsjxKtWA6PUqcHV1nDa68chkETC648b7RGs3xFaw3RMR944ng06o8YJPkpB6M0o/H4z6o6vK6wwvhJ5K/krWK6OtHwz5x80FxGHNN0OnVP4hB2ZGcleasodjaIIiDflCV4p/gKtlUa4EgAiTa/ZHibLgT2K0ZqkltvTvQ8tIMtIkDbORzHJRvAtcFZyfyTtVdLUlmKpkdpwY7cQY/yyTmGrh7Q5txJHgbgrkqKntFlSfR0BdDbpUJUJBhJbZeDPfNL9FwXPBYxwMTzWLrQnQEDApzVxzffonajZHs+KQGfsqCDZalU2XSnZrw9/RYwtrZMDM2A9FbdGYJtJgaM9p3lVvRH+qCdgMc8grPh6tx78l2+NK17HPlfwmi+S8m//wBDd48fouipwPgu1ERa4V0clwlYxwqLihI/ZOVsY1uZE7gRPhmodfSe6nUP9g+ZCRhBmKw5GQPggmLDRsPgimL0gTsI/sd8iUKxWKH5e+nUKVhRX9IVWg3DhylR+j+l+rrhk/d1THAOPwngZt3p/SWPcRA1Y4UvmQSq1WqS7jy1TzyF1O5VLTLwam4jJcA9FG0TXNSixxmXNBPPae8hTBt7l5jLnCF1oXe5KB4pTCgE60JA3J5oQCDXNsmyLp8hIDL/ACVRENaq9Tyvbft7pTkLkLGHcFU1XiOWzfxy5o9QGtm4EH8IB1TzJgu92VfNo4XRDDYniXOi7iSf7Rs5xvXZ41f4kMq+lhpva0fhaOFh4JGJ0pSpsL3vaxg/E5wa3xO1Zx0r6YdQ4UmGa75jaKY2ucN97DeUCoYo1H61Vznv2OeZI/pGTe6Fe83oNh8Z5OfhpFX7QMNJDDUfG1tN+r3OIE91lHd07onOlXdyY1o8C/1VQZcbUiq2M5UH5Nf0dq8LH/Zb3/aBRYP9N7B/T8mfVDa32oYTa4g/mbU9G0z6qpaS+E5qp4ttjvTRmddmrwo+bNYZ04w1QSypSINgS0gTulxbfgmK+mQ7I0Ty1f8AsViTNK1cO4upPLCbHaHDc5psVOofaBU1gXtaIETTlk/1Nkg8810+uzguFL0aPjaodaaU7gPogWMFMZlh4AuUXDdJWVGzIdNjDyD3tJSK7O1GR3c8kjkMmldHqwfhqboiGwOOrae/ip2vuQDojX/hQ29nEScjtt4oyHQvLv8AJnQh4uXWjfuTReutuZSBJrU8CotMp9qUxEfwSCL32xbcB+6kPZAMX92TbxdUEGyPfqktF9iceF1rUGYTqcU1pTFGhhKlYu1WAG4BLyYs0EDsgm08dikxdDukmC63Cvp37URzF1fBWq5FtbRjP/kuu0gXtktcSGk2mNw2XV5wFSkDBqMnaNYW3i6zLCtIqtDdYOmL2gkG/A8OCl6Vw+HYdVoe54iXF1hMXPeV25cSukWwZHEM11tSnFnSk1NWTJsFkWjuspw9jamqSQCCXNOqYMbFaNM4uoMMKgdAe3Zmua8Pq9bOuMnsthfTmmsPSEVKgFshc+AVPxfSOg4w3WPMKv0sK6q8aoBLjm425knYiDKFYUyQ1oDYEOaGkmO0BnIG/auicMyjnee2/wDhExdZj/hMoTVpweCJ06fWmYh3BR8fRIttCvPHBzZU6XsResLfhkWV86O4l2KpBhvVYQ1v5mnIX4qgjO6vn2cUJxA4GT/b2oHgPFbK9SyONbNT0VhOppMZaWiDGU5k+Kf6y+SQHroevFb3ydYsuO5ONedyZa5OtMoGJNF0qQ1RmPGxPMcl0YU4RbvSXNv8k453v6b0moFQmNJTGrxK7CATobtSHNB48E6OC57y8kDGSdOsBToYwOptDYLHc5nWjl9V2roGXGo0A6wgzEEbriFaPtD0O2pTa90NJ7AM3m5aIjfyQXozpXraQYbOaIdzFiPJdvs/RUi+DTblg2no2o4gHs022AGwbhEADkpPSaiW4Jjf5vqiWNxoD20qYlxu47mg5+cJvpc0HC0wNusOMzl5pVTqls71ClcFS0TgJynmNiJHQJqW17cAAUO0VjH4YtdUALX2jaCrjTrU3ND2jP3knuqTFmZa0V2toVuHb3Kl454L/fcrR0n0puNjsVIrVJd3rpwpvlnB5NJL1RKbg4cOcStM6EYL7172ghjWgSRALsiB3BZzgX3G63mYWs9DsbNM0z+GCOThf9Q80nlN+vBDGiwBy6XR78UkVPfqvB3fNu5eWWHpXqZznu/dIc8LnW3QZh5rHT2TAz/Y8FMY9xmRG7bKiU6vmpVNyAQjTpggkjj4JpOvdFk1t5qjJCY+q8EstumylMKDl1oXISXG6xgJ01wuvhXjV1gO0RwEzyssf0HpA4fExk143zyvvW3acZrUHNIkOtHMZ/ssH07RPWktbqnWyuSALDWJ5Z5Lv8b90uWb2ctMN1ulfUYhx1Q8kCQTECZF73S9NdOqLmtDWGW3g2MnfsVddq1qrCDDnMgiTmBYyN4U1vR0sn7htTcQ6R4SFf8ATxrW+zpis1t+nQDx2lqlaC4homw3buKOaF6TuHYeRfao7+j72iagZSB33PcBaEIr0Gh0smBtOfOypqKWtEK/WxV7UyXp7Fazzw9wgxzUnFVdZ0781HDFWVpHJlv2rYRwJkHu9VpfRNx607jT+YKznRbBEbSfS60TopZ4O9hHouXyF+1l8Zbi5JNQT68OCbL479682pFve9eUdGh7W8kjWum+s+qUDdBhJbDtT9N6haycpulA2iwEkzsmeK8CZO60GeF9m9QTpESM8txz7koaRA3HuIVdECW9Jcog0mHERq+MW2nJPDGMIzGcZiUumEdp8+PJJqOEe9idw1Iu+EEz4IjQ0PDZcQ7hmFWMNULVyiAMF1rY2eHmsq+0Poz1Ws9ry8E3BbcbYDhmB6Laqzy1kRE2GxZX0pmphqgLi0sce/OxjYezc5cbLvxYlBB26Mdw1SHjZdGB0mr0xqMfA22789qAYlsH3ZSIJbrO5eQhdTlPsactT0x7GaRrVb1Hk9945bk26o3q959F6u8a+6B8h2go+IE5AjeNy3qB5Xy3yRQ9LTZEJdNMyC7C+h23G4n9lo2jXdU1joJE6sD8zT9Fn3R1ut3EHzHyWp0sH/DFwF2EP/xMn9OsufJPtwdMvSQ7T0vScLGDFtYRcp4VduaHU9HEVCQJBk7d5y3/ALono+hruj8IGfPcuD/zlv1dCOsunWVPfopv/hZNtnmmXaOIm94U3hpDLJIwH3jJSqLs/G+xDn09Rw1tu2Z95p4VhkFJrXZQtZot2x4D1lRqwDWuJa0wJAGZAzz2j5hP+/YTmGwmudtrb7fygbOKpKbekc7elsHYAsrCWgXF7m3OyPaN0HTEuPajfPoU/h9GMY3VaA0cLAbymTi3NdEkbpvrcm7OZPcvQjCp5ZCsjfQSrPDGwM492StHumk3zJC9VMNnKQouhsRd7CcjI+asiRI0lhtamZkxuWN6fqkVKu3tA3yAae0TaSACStvewEQVjvSXBBmNqUyYs4g55ictyIUY3jSDUJ2Ek7rSYXcS8xxi3D907pLCllRwc09lzhBvkYgkWN8yLGVFxFTLIbe8zP0VQimmYjP5xf1XYABM5iOBtMpijUhpEe4Jkr3WdozkbcuKIuyPUN+a7TXHm6kYahrWHv3uQZkuQ10MdNRzeR7pg+q2rQmCDqUHdB8IPkZ7ljPRfD6mKpzkSW/5CPWFu3RwQ3w+nvmpV2UfCBzKXYa38TAMsy0TcHf2XDmwLop9XUL4tbrAMu18FUfldt3HmiuI0aW1Rq8XU+ImXU53g3CnHAh7QBGuGnUnJ7T8VJ3D0MHepudg2cZhpGsLeibr4eHZZrvRjFy6rQMzSNpz1TkDxF2nkljEdZiCxv4RdbRmBa2imitTe+CyS0iP5/hPiPMKB0q0Q7C1GindtS4tMEZjja6sWkcIdWowbWEt4OF2+YCe6XYRzsJTdI12FrhuJAEgbpCV4ppDzkaaEMBcQBv8FYMLRDbAZILomnJnuHfmrBUsQ7uPf+6HjRqfYXK+dHXtkRuzHogelwQ4SJByKOubeQYI9wUy8B8hwE7W5yN4XS0TRG0dX6ymQTJG/Pv3qLXcabw8bDfltCGV8U3C4kNaTqubr8oMET6jZKPYmgHtMXDhI77hIZhJlQOAI2rMun9LV0ph3RZ7YOfyV70HipbqHMKpfaVQnEYVwzB+aL6CjH+l2hnNqvGqQS/WiN8zHfPkdqqmpEHcf/i+kNMdC24jDEklpLIkAEi4Iie62y8G6xTH6B1H9W4dpriCeEkE+IVE+ArkqzaRSS1W09HAzVBvrZRtn6i6E47RvVuIg5gSbRe3ojsPqC6WDLsvf7Izo9tOmO1neLE+EBT9E6Ndqa0WNzz3A/JEKWivxRmSkbHS0DWOILRTB1ybE2DdxjMra+heJFai14/FmNxB1Xt7iPRZvovROs8HcVffs5oGiBT/AJy6p3udJ/SW+CXgW+i6v0frt1SY2tO0EZOHHgmsSw6hJEPbe2wn8Tfyuy4HvRiEN0ljQww65gub+YD4m+FvBZokimVtJdVpQO/3qUGNpbcHvBHmpnRSvrYutN5MquadZqaRptBkAEsO9jxrMPmW9yK9EqsYx3EfNT+lX1st2lWgPad9kO0tL8Jhmj8RA/xsJRHpI6GNPFerYX7igIy1T43KqhERdD/COLvqjzXAkjegGiX9lv8AV9UVw1eXuG45pcX4I19seFSInku1aU8CMiMxxXsTTmRvE94ULDYuCWu5Kgo1j8Oyr2Koh4uCMncRx3hI0E7UHUVLuZOof5mTbvGUclPxWGD2weYIzB3goJiA4HVcYqMux428R8x9UGHska3U4mBk75ob08p61TD8L+afrY/r8M2t+Om4seBkCM+6IPelacp9ZVw/9IPzUwlhwVL7poN7LNunvRcueXs+IEuByJmCJtsIFlqNNsBAOkNGSDu9jzTCoz1ugiB2WdmJkfmDTt37OXBUvF6MNXFdWRqy4h0TsyA4Xz4rdtH4IPoAbQC0dxMfpIVA0RoAuxVSuSAKUjbPKfdkxSWMO0BqNDY3xBzECBHckjR/3Z4E7FeKuD1ww7dUHdnw70OxOBDaTzGR+iQ2wdoPRsUp5nwVm0XhDQo03x2h1Y/yLWnyd5JjQ+GAw08D80dxMtwzIA1mmkPFzGk84JTaFYWBQfpRTij1o+Ki4PHEZPb3t9EWpnMbjHzHqoWnWA4eoDtaR+yL6F+mX9LKgbiMCWnPDAcbPI+amaBxGrjRxHzVbqMqV8QxxH3dACnM5apJJ8T5I5jafU4ui/Y60+EKP0vrjRe+lGJAw4cTlJ8ASi7GTTZrZhrZ5wFWukID6LGzZ7mNPJz2g+RKtov78FaST6KtoZ3YafzA/qIU+gYxJG8Ly8lx/gv9GfbC9cWB4+qCaWOrltXl5OwSTNF1i6mJUDpLSHVztGS6vIM09gLom/Wo44H/AHGu7zREnyVmfQBxNMHYweQXl5IF9haoYCG6TpggyvLyLAiJoZ5DKnC/6D/1CruBEYCs4Zuc6V5eRfwZFjY2zP6G/wDEKNXog4c8fmF5eRFO6HZ/C95R0CXxsg/pc0j1Xl5YND09s/0+h/dR8e3WaWnItJ8CF5eW+CGSYkfxTqckNl1hb4szzupvSyiGUoE/dVGtbOwENP8A7FdXlI6F+SDeMqk0MOTtq0v+bVfmheXlWCV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6" name="Picture 8" descr="http://upload.wikimedia.org/wikipedia/commons/thumb/1/1d/Bin_laden_image_2.png/220px-Bin_laden_image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6411" y="5319799"/>
            <a:ext cx="1650752" cy="15382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417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1752" y="404664"/>
            <a:ext cx="8503920" cy="5472608"/>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b="1" dirty="0" smtClean="0">
                <a:solidFill>
                  <a:srgbClr val="00B0F0"/>
                </a:solidFill>
              </a:rPr>
              <a:t>Parliamentary Ombudsman</a:t>
            </a:r>
            <a:r>
              <a:rPr lang="en-GB" sz="2000" dirty="0" smtClean="0"/>
              <a:t> – investigates complaints from MPs on behalf of their constituents. MPs no longer really have time to deal with complaints themselves so this is the body which does so. They receive about 2,000 complaints a year.</a:t>
            </a:r>
          </a:p>
          <a:p>
            <a:pPr marL="0" indent="0">
              <a:buNone/>
            </a:pPr>
            <a:endParaRPr lang="en-GB" sz="2000" dirty="0" smtClean="0"/>
          </a:p>
          <a:p>
            <a:pPr marL="0" indent="0">
              <a:buNone/>
            </a:pPr>
            <a:r>
              <a:rPr lang="en-GB" sz="2000" dirty="0" smtClean="0"/>
              <a:t> </a:t>
            </a:r>
          </a:p>
          <a:p>
            <a:r>
              <a:rPr lang="en-GB" sz="2000" b="1" dirty="0" smtClean="0">
                <a:solidFill>
                  <a:srgbClr val="00B0F0"/>
                </a:solidFill>
              </a:rPr>
              <a:t>Public Accounts Committee </a:t>
            </a:r>
            <a:r>
              <a:rPr lang="en-GB" sz="2000" dirty="0" smtClean="0"/>
              <a:t>– very independent body that investigates the financial arrangements of the government and checks that public spending has been used for the purposes intended and is as cost-effective as possible. </a:t>
            </a:r>
          </a:p>
          <a:p>
            <a:pPr marL="0" indent="0">
              <a:buNone/>
            </a:pPr>
            <a:endParaRPr lang="en-GB" sz="2000" dirty="0" smtClean="0"/>
          </a:p>
          <a:p>
            <a:endParaRPr lang="en-GB" sz="2000" dirty="0" smtClean="0"/>
          </a:p>
          <a:p>
            <a:r>
              <a:rPr lang="en-GB" sz="2000" b="1" dirty="0" smtClean="0">
                <a:solidFill>
                  <a:srgbClr val="00B0F0"/>
                </a:solidFill>
              </a:rPr>
              <a:t>National Audit Office </a:t>
            </a:r>
            <a:r>
              <a:rPr lang="en-GB" sz="2000" dirty="0" smtClean="0"/>
              <a:t>- looks at all areas of government work in each department to ensure maximum efficiency e.g. in the NHS, tax </a:t>
            </a:r>
            <a:r>
              <a:rPr lang="en-GB" sz="2000" dirty="0" err="1" smtClean="0"/>
              <a:t>authories</a:t>
            </a:r>
            <a:r>
              <a:rPr lang="en-GB" sz="2000" dirty="0" smtClean="0"/>
              <a:t> etc.  </a:t>
            </a:r>
            <a:endParaRPr lang="en-GB" sz="2000" b="1" dirty="0" smtClean="0">
              <a:solidFill>
                <a:srgbClr val="00B0F0"/>
              </a:solidFill>
            </a:endParaRPr>
          </a:p>
          <a:p>
            <a:pPr marL="0" indent="0">
              <a:buFont typeface="Wingdings 2"/>
              <a:buNone/>
            </a:pPr>
            <a:endParaRPr lang="en-GB" dirty="0"/>
          </a:p>
        </p:txBody>
      </p:sp>
    </p:spTree>
    <p:extLst>
      <p:ext uri="{BB962C8B-B14F-4D97-AF65-F5344CB8AC3E}">
        <p14:creationId xmlns:p14="http://schemas.microsoft.com/office/powerpoint/2010/main" val="177357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a:p>
        </p:txBody>
      </p:sp>
      <p:sp>
        <p:nvSpPr>
          <p:cNvPr id="3" name="Title 2"/>
          <p:cNvSpPr>
            <a:spLocks noGrp="1"/>
          </p:cNvSpPr>
          <p:nvPr>
            <p:ph type="title"/>
          </p:nvPr>
        </p:nvSpPr>
        <p:spPr/>
        <p:txBody>
          <a:bodyPr/>
          <a:lstStyle/>
          <a:p>
            <a:r>
              <a:rPr lang="en-GB" dirty="0" smtClean="0"/>
              <a:t>The House of Lords</a:t>
            </a:r>
            <a:endParaRPr lang="en-GB" dirty="0"/>
          </a:p>
        </p:txBody>
      </p:sp>
      <p:pic>
        <p:nvPicPr>
          <p:cNvPr id="5122" name="Picture 2" descr="http://www.henrybeaufortschool.org.uk/_files/images/news/house_of_lor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459854"/>
            <a:ext cx="3851771" cy="38517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785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House of Lords</a:t>
            </a:r>
            <a:endParaRPr lang="en-GB" dirty="0"/>
          </a:p>
        </p:txBody>
      </p:sp>
      <p:sp>
        <p:nvSpPr>
          <p:cNvPr id="3" name="Content Placeholder 2"/>
          <p:cNvSpPr>
            <a:spLocks noGrp="1"/>
          </p:cNvSpPr>
          <p:nvPr>
            <p:ph sz="quarter" idx="1"/>
          </p:nvPr>
        </p:nvSpPr>
        <p:spPr>
          <a:xfrm>
            <a:off x="323528" y="1484784"/>
            <a:ext cx="8503920" cy="5544616"/>
          </a:xfrm>
        </p:spPr>
        <p:txBody>
          <a:bodyPr>
            <a:normAutofit fontScale="62500" lnSpcReduction="20000"/>
          </a:bodyPr>
          <a:lstStyle/>
          <a:p>
            <a:r>
              <a:rPr lang="en-GB" dirty="0" smtClean="0"/>
              <a:t>The government do not normally have a majority in the House of Lords</a:t>
            </a:r>
          </a:p>
          <a:p>
            <a:r>
              <a:rPr lang="en-GB" dirty="0" smtClean="0"/>
              <a:t>There are many </a:t>
            </a:r>
            <a:r>
              <a:rPr lang="en-GB" dirty="0" smtClean="0">
                <a:solidFill>
                  <a:srgbClr val="7030A0"/>
                </a:solidFill>
              </a:rPr>
              <a:t>non-party ‘cross-benchers</a:t>
            </a:r>
            <a:r>
              <a:rPr lang="en-GB" dirty="0" smtClean="0"/>
              <a:t>’ who act independently</a:t>
            </a:r>
          </a:p>
          <a:p>
            <a:r>
              <a:rPr lang="en-GB" dirty="0" smtClean="0"/>
              <a:t>Made up mainly of life peers now who have been </a:t>
            </a:r>
            <a:r>
              <a:rPr lang="en-GB" dirty="0" smtClean="0">
                <a:solidFill>
                  <a:srgbClr val="7030A0"/>
                </a:solidFill>
              </a:rPr>
              <a:t>appointed on political grounds </a:t>
            </a:r>
            <a:r>
              <a:rPr lang="en-GB" dirty="0" smtClean="0"/>
              <a:t>e.g. important ex-judges, ex-ministers etc. </a:t>
            </a:r>
          </a:p>
          <a:p>
            <a:r>
              <a:rPr lang="en-GB" dirty="0" smtClean="0"/>
              <a:t>The </a:t>
            </a:r>
            <a:r>
              <a:rPr lang="en-GB" dirty="0" smtClean="0">
                <a:solidFill>
                  <a:srgbClr val="7030A0"/>
                </a:solidFill>
              </a:rPr>
              <a:t>legal profession, the judiciary and the Church of England </a:t>
            </a:r>
            <a:r>
              <a:rPr lang="en-GB" dirty="0" smtClean="0"/>
              <a:t>are strongly represented</a:t>
            </a:r>
          </a:p>
          <a:p>
            <a:r>
              <a:rPr lang="en-GB" dirty="0" smtClean="0"/>
              <a:t>There are still </a:t>
            </a:r>
            <a:r>
              <a:rPr lang="en-GB" dirty="0" smtClean="0">
                <a:solidFill>
                  <a:srgbClr val="7030A0"/>
                </a:solidFill>
              </a:rPr>
              <a:t>92 hereditary </a:t>
            </a:r>
            <a:r>
              <a:rPr lang="en-GB" dirty="0" smtClean="0"/>
              <a:t>peers who were voted in to remain however these will eventually be removed</a:t>
            </a:r>
          </a:p>
          <a:p>
            <a:pPr fontAlgn="base"/>
            <a:r>
              <a:rPr lang="en-GB" dirty="0" smtClean="0"/>
              <a:t>New Peers are suggested by the</a:t>
            </a:r>
            <a:r>
              <a:rPr lang="en-GB" dirty="0"/>
              <a:t> </a:t>
            </a:r>
            <a:r>
              <a:rPr lang="en-GB" dirty="0">
                <a:solidFill>
                  <a:srgbClr val="7030A0"/>
                </a:solidFill>
              </a:rPr>
              <a:t>House of Lords Appointments </a:t>
            </a:r>
            <a:r>
              <a:rPr lang="en-GB" dirty="0" smtClean="0">
                <a:solidFill>
                  <a:srgbClr val="7030A0"/>
                </a:solidFill>
              </a:rPr>
              <a:t>Commission</a:t>
            </a:r>
            <a:r>
              <a:rPr lang="en-GB" dirty="0" smtClean="0"/>
              <a:t>, an </a:t>
            </a:r>
            <a:r>
              <a:rPr lang="en-GB" dirty="0"/>
              <a:t>independent body established in </a:t>
            </a:r>
            <a:r>
              <a:rPr lang="en-GB" dirty="0" smtClean="0"/>
              <a:t>2000 and political parties. The </a:t>
            </a:r>
            <a:r>
              <a:rPr lang="en-GB" dirty="0"/>
              <a:t>Commission recommends individuals for appointment as non-party-political life peers. It also vets nominations for life </a:t>
            </a:r>
            <a:r>
              <a:rPr lang="en-GB" dirty="0" smtClean="0"/>
              <a:t>peers that have come from political parties to ensure there is no corruption. Once </a:t>
            </a:r>
            <a:r>
              <a:rPr lang="en-GB" dirty="0"/>
              <a:t>approved by the prime minister, appointments are formalised by the Queen</a:t>
            </a:r>
            <a:r>
              <a:rPr lang="en-GB" dirty="0" smtClean="0"/>
              <a:t>.</a:t>
            </a:r>
          </a:p>
          <a:p>
            <a:pPr fontAlgn="base"/>
            <a:r>
              <a:rPr lang="en-GB" dirty="0" smtClean="0"/>
              <a:t>In 2012 the Membership is: </a:t>
            </a:r>
          </a:p>
          <a:p>
            <a:pPr marL="0" indent="0" algn="ctr" fontAlgn="base">
              <a:buNone/>
            </a:pPr>
            <a:r>
              <a:rPr lang="en-GB" dirty="0"/>
              <a:t>Labour - 235</a:t>
            </a:r>
          </a:p>
          <a:p>
            <a:pPr marL="0" indent="0" algn="ctr" fontAlgn="base">
              <a:buNone/>
            </a:pPr>
            <a:r>
              <a:rPr lang="en-GB" dirty="0" smtClean="0"/>
              <a:t>Conservative - 214</a:t>
            </a:r>
          </a:p>
          <a:p>
            <a:pPr marL="0" indent="0" algn="ctr" fontAlgn="base">
              <a:buNone/>
            </a:pPr>
            <a:r>
              <a:rPr lang="en-GB" dirty="0" smtClean="0"/>
              <a:t>Crossbench - 186 </a:t>
            </a:r>
          </a:p>
          <a:p>
            <a:pPr marL="0" indent="0" algn="ctr" fontAlgn="base">
              <a:buNone/>
            </a:pPr>
            <a:r>
              <a:rPr lang="en-GB" dirty="0"/>
              <a:t>Lib Dem – </a:t>
            </a:r>
            <a:r>
              <a:rPr lang="en-GB" dirty="0" smtClean="0"/>
              <a:t>90</a:t>
            </a:r>
          </a:p>
          <a:p>
            <a:pPr marL="0" indent="0" algn="ctr" fontAlgn="base">
              <a:buNone/>
            </a:pPr>
            <a:r>
              <a:rPr lang="en-GB" dirty="0" smtClean="0"/>
              <a:t>Other – 32</a:t>
            </a:r>
          </a:p>
          <a:p>
            <a:pPr marL="0" indent="0" algn="ctr" fontAlgn="base">
              <a:buNone/>
            </a:pPr>
            <a:r>
              <a:rPr lang="en-GB" dirty="0" smtClean="0"/>
              <a:t>Bishops – 25</a:t>
            </a:r>
            <a:endParaRPr lang="en-GB" dirty="0"/>
          </a:p>
          <a:p>
            <a:pPr marL="0" indent="0" fontAlgn="base">
              <a:buNone/>
            </a:pPr>
            <a:endParaRPr lang="en-GB" dirty="0"/>
          </a:p>
          <a:p>
            <a:endParaRPr lang="en-GB" dirty="0" smtClean="0"/>
          </a:p>
          <a:p>
            <a:endParaRPr lang="en-GB" dirty="0" smtClean="0"/>
          </a:p>
        </p:txBody>
      </p:sp>
    </p:spTree>
    <p:extLst>
      <p:ext uri="{BB962C8B-B14F-4D97-AF65-F5344CB8AC3E}">
        <p14:creationId xmlns:p14="http://schemas.microsoft.com/office/powerpoint/2010/main" val="3310869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House of Lords Reform</a:t>
            </a:r>
            <a:endParaRPr lang="en-GB" dirty="0"/>
          </a:p>
        </p:txBody>
      </p:sp>
      <p:sp>
        <p:nvSpPr>
          <p:cNvPr id="3" name="Content Placeholder 2"/>
          <p:cNvSpPr>
            <a:spLocks noGrp="1"/>
          </p:cNvSpPr>
          <p:nvPr>
            <p:ph sz="quarter" idx="1"/>
          </p:nvPr>
        </p:nvSpPr>
        <p:spPr>
          <a:xfrm>
            <a:off x="301752" y="1484784"/>
            <a:ext cx="8734744" cy="4968552"/>
          </a:xfrm>
        </p:spPr>
        <p:txBody>
          <a:bodyPr>
            <a:normAutofit fontScale="55000" lnSpcReduction="20000"/>
          </a:bodyPr>
          <a:lstStyle/>
          <a:p>
            <a:pPr fontAlgn="base"/>
            <a:r>
              <a:rPr lang="en-GB" b="1" dirty="0"/>
              <a:t>2011:</a:t>
            </a:r>
            <a:r>
              <a:rPr lang="en-GB" dirty="0"/>
              <a:t> Deputy Prime Minister presents Parliament with the House of Lords Reform Draft Bill in May.</a:t>
            </a:r>
          </a:p>
          <a:p>
            <a:pPr fontAlgn="base"/>
            <a:r>
              <a:rPr lang="en-GB" b="1" dirty="0">
                <a:solidFill>
                  <a:srgbClr val="7030A0"/>
                </a:solidFill>
              </a:rPr>
              <a:t>2007</a:t>
            </a:r>
            <a:r>
              <a:rPr lang="en-GB" b="1" dirty="0"/>
              <a:t>:</a:t>
            </a:r>
            <a:r>
              <a:rPr lang="en-GB" dirty="0"/>
              <a:t> The Government published its White Paper, </a:t>
            </a:r>
            <a:r>
              <a:rPr lang="en-GB" dirty="0">
                <a:solidFill>
                  <a:srgbClr val="7030A0"/>
                </a:solidFill>
              </a:rPr>
              <a:t>The House of Lords: Reform</a:t>
            </a:r>
            <a:r>
              <a:rPr lang="en-GB" dirty="0"/>
              <a:t>, setting out the policy for a</a:t>
            </a:r>
            <a:r>
              <a:rPr lang="en-GB" dirty="0">
                <a:solidFill>
                  <a:srgbClr val="00B0F0"/>
                </a:solidFill>
              </a:rPr>
              <a:t> </a:t>
            </a:r>
            <a:r>
              <a:rPr lang="en-GB" dirty="0">
                <a:solidFill>
                  <a:srgbClr val="7030A0"/>
                </a:solidFill>
              </a:rPr>
              <a:t>hybrid House of Lords with 50 per cent elected members and 50 per cent appointed members. </a:t>
            </a:r>
            <a:r>
              <a:rPr lang="en-GB" dirty="0"/>
              <a:t>In March, the House of Commons votes on the options for composition supporting an elected House of Lords. A week later the House of Lords votes on composition favouring a fully elected House.</a:t>
            </a:r>
          </a:p>
          <a:p>
            <a:pPr fontAlgn="base"/>
            <a:r>
              <a:rPr lang="en-GB" b="1" dirty="0"/>
              <a:t>2002:</a:t>
            </a:r>
            <a:r>
              <a:rPr lang="en-GB" dirty="0"/>
              <a:t> A joint committee is appointed to consider House of Lords reform in May 2002 and reappointed at the start of the new session in November 2002. It publishes House of Lords Reform: First Report in December.</a:t>
            </a:r>
          </a:p>
          <a:p>
            <a:pPr fontAlgn="base"/>
            <a:r>
              <a:rPr lang="en-GB" b="1" dirty="0"/>
              <a:t>2001:</a:t>
            </a:r>
            <a:r>
              <a:rPr lang="en-GB" dirty="0"/>
              <a:t> The Queen confirms her intention to create 15 new non party-political House of Lords members.</a:t>
            </a:r>
          </a:p>
          <a:p>
            <a:pPr fontAlgn="base"/>
            <a:r>
              <a:rPr lang="en-GB" b="1" dirty="0">
                <a:solidFill>
                  <a:srgbClr val="7030A0"/>
                </a:solidFill>
              </a:rPr>
              <a:t>2000</a:t>
            </a:r>
            <a:r>
              <a:rPr lang="en-GB" b="1" dirty="0"/>
              <a:t>:</a:t>
            </a:r>
            <a:r>
              <a:rPr lang="en-GB" dirty="0"/>
              <a:t> The </a:t>
            </a:r>
            <a:r>
              <a:rPr lang="en-GB" dirty="0">
                <a:solidFill>
                  <a:srgbClr val="7030A0"/>
                </a:solidFill>
              </a:rPr>
              <a:t>independent House of Lords Appointments Commission is established </a:t>
            </a:r>
            <a:r>
              <a:rPr lang="en-GB" dirty="0"/>
              <a:t>to recommend and approve suitable candidates for membership.</a:t>
            </a:r>
          </a:p>
          <a:p>
            <a:pPr fontAlgn="base"/>
            <a:r>
              <a:rPr lang="en-GB" b="1" dirty="0"/>
              <a:t>1999:</a:t>
            </a:r>
            <a:r>
              <a:rPr lang="en-GB" dirty="0"/>
              <a:t> The House of Lords Act receives Royal Assent, reducing the number of hereditary peers by more than 600 and freezing the number which remains at 92 until further </a:t>
            </a:r>
            <a:r>
              <a:rPr lang="en-GB" dirty="0" smtClean="0"/>
              <a:t>reform (92 is roughly 1/8</a:t>
            </a:r>
            <a:r>
              <a:rPr lang="en-GB" baseline="30000" dirty="0" smtClean="0"/>
              <a:t>th</a:t>
            </a:r>
            <a:r>
              <a:rPr lang="en-GB" dirty="0" smtClean="0"/>
              <a:t> of hereditary peers)</a:t>
            </a:r>
            <a:endParaRPr lang="en-GB" dirty="0"/>
          </a:p>
          <a:p>
            <a:pPr fontAlgn="base"/>
            <a:r>
              <a:rPr lang="en-GB" b="1" dirty="0">
                <a:solidFill>
                  <a:srgbClr val="7030A0"/>
                </a:solidFill>
              </a:rPr>
              <a:t>1997:</a:t>
            </a:r>
            <a:r>
              <a:rPr lang="en-GB" dirty="0"/>
              <a:t> After the general election, the </a:t>
            </a:r>
            <a:r>
              <a:rPr lang="en-GB" dirty="0">
                <a:solidFill>
                  <a:srgbClr val="7030A0"/>
                </a:solidFill>
              </a:rPr>
              <a:t>Labour government announces a bill to remove the automatic right of hereditary peers to sit and vote in the House </a:t>
            </a:r>
            <a:r>
              <a:rPr lang="en-GB" dirty="0"/>
              <a:t>as ‘the first stage in a process of reform’.  </a:t>
            </a:r>
            <a:r>
              <a:rPr lang="en-GB" dirty="0" smtClean="0"/>
              <a:t>This is partly because in 1988 when Thatcher was trying to push through poll tax she faced serious opposition from Lords. Thatcher therefore persuaded large number of hereditary peers to turn up and vote in line with what she wanted. Many of these people had never voted before in their lives and the Labour government never forgot it. </a:t>
            </a:r>
            <a:endParaRPr lang="en-GB" dirty="0"/>
          </a:p>
          <a:p>
            <a:endParaRPr lang="en-GB" dirty="0"/>
          </a:p>
        </p:txBody>
      </p:sp>
    </p:spTree>
    <p:extLst>
      <p:ext uri="{BB962C8B-B14F-4D97-AF65-F5344CB8AC3E}">
        <p14:creationId xmlns:p14="http://schemas.microsoft.com/office/powerpoint/2010/main" val="3009254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Examples of what they have done                                                                                                                                          </a:t>
            </a:r>
            <a:endParaRPr lang="en-GB"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GB" dirty="0" smtClean="0"/>
              <a:t>Some notable examples of when the House of Lords has defied the will of Commons. </a:t>
            </a:r>
          </a:p>
          <a:p>
            <a:r>
              <a:rPr lang="en-GB" dirty="0" smtClean="0"/>
              <a:t>1998 regarding the age of consent for homosexual males. Lords were against lowering the age of consent for homosexual males from 18 to 16. They delayed the legislation however in 2000 the government forced the Bill through regardless </a:t>
            </a:r>
          </a:p>
          <a:p>
            <a:r>
              <a:rPr lang="en-GB" dirty="0" smtClean="0"/>
              <a:t>2001 Anti Terrorism Legislation. The Lords defeated the government on ten occasions proposing key amendments that were then accepted to improve the legislation</a:t>
            </a:r>
          </a:p>
          <a:p>
            <a:r>
              <a:rPr lang="en-GB" dirty="0" smtClean="0"/>
              <a:t>2005 Anti Terrorism Legislation. The Lords insisted that it was unacceptable to detain suspected terrorists without trial for 90 days. They delayed and debated legislation and in the end the government accepted amendments</a:t>
            </a:r>
            <a:endParaRPr lang="en-GB" dirty="0"/>
          </a:p>
        </p:txBody>
      </p:sp>
    </p:spTree>
    <p:extLst>
      <p:ext uri="{BB962C8B-B14F-4D97-AF65-F5344CB8AC3E}">
        <p14:creationId xmlns:p14="http://schemas.microsoft.com/office/powerpoint/2010/main" val="8590558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Lords </a:t>
            </a:r>
            <a:r>
              <a:rPr lang="en-GB" dirty="0">
                <a:solidFill>
                  <a:srgbClr val="00B050"/>
                </a:solidFill>
              </a:rPr>
              <a:t>strengths </a:t>
            </a:r>
            <a:r>
              <a:rPr lang="en-GB" dirty="0" smtClean="0"/>
              <a:t>and </a:t>
            </a:r>
            <a:r>
              <a:rPr lang="en-GB" dirty="0" smtClean="0">
                <a:solidFill>
                  <a:srgbClr val="C00000"/>
                </a:solidFill>
              </a:rPr>
              <a:t>weaknesses</a:t>
            </a:r>
            <a:endParaRPr lang="en-GB" dirty="0"/>
          </a:p>
        </p:txBody>
      </p:sp>
      <p:sp>
        <p:nvSpPr>
          <p:cNvPr id="3" name="TextBox 2"/>
          <p:cNvSpPr txBox="1"/>
          <p:nvPr/>
        </p:nvSpPr>
        <p:spPr>
          <a:xfrm>
            <a:off x="204416" y="1215033"/>
            <a:ext cx="4248472" cy="5078313"/>
          </a:xfrm>
          <a:prstGeom prst="rect">
            <a:avLst/>
          </a:prstGeom>
          <a:noFill/>
        </p:spPr>
        <p:txBody>
          <a:bodyPr wrap="square" rtlCol="0">
            <a:spAutoFit/>
          </a:bodyPr>
          <a:lstStyle/>
          <a:p>
            <a:pPr marL="285750" indent="-285750">
              <a:buFont typeface="Arial" pitchFamily="34" charset="0"/>
              <a:buChar char="•"/>
            </a:pPr>
            <a:r>
              <a:rPr lang="en-GB" dirty="0" smtClean="0">
                <a:solidFill>
                  <a:srgbClr val="00B050"/>
                </a:solidFill>
              </a:rPr>
              <a:t>Many members of the Lords are more </a:t>
            </a:r>
            <a:r>
              <a:rPr lang="en-GB" b="1" dirty="0" smtClean="0">
                <a:solidFill>
                  <a:srgbClr val="00B050"/>
                </a:solidFill>
              </a:rPr>
              <a:t>independent from party control </a:t>
            </a:r>
            <a:r>
              <a:rPr lang="en-GB" dirty="0" smtClean="0">
                <a:solidFill>
                  <a:srgbClr val="00B050"/>
                </a:solidFill>
              </a:rPr>
              <a:t>e.g. whips than MPs. Their neutrality means they can be more effective in controlling government.</a:t>
            </a:r>
          </a:p>
          <a:p>
            <a:pPr marL="285750" indent="-285750">
              <a:buFont typeface="Arial" pitchFamily="34" charset="0"/>
              <a:buChar char="•"/>
            </a:pPr>
            <a:r>
              <a:rPr lang="en-GB" dirty="0" smtClean="0">
                <a:solidFill>
                  <a:srgbClr val="00B050"/>
                </a:solidFill>
              </a:rPr>
              <a:t>Peers represent a wide variety of interests and </a:t>
            </a:r>
            <a:r>
              <a:rPr lang="en-GB" b="1" dirty="0" smtClean="0">
                <a:solidFill>
                  <a:srgbClr val="00B050"/>
                </a:solidFill>
              </a:rPr>
              <a:t>valuable expertise </a:t>
            </a:r>
            <a:r>
              <a:rPr lang="en-GB" dirty="0" smtClean="0">
                <a:solidFill>
                  <a:srgbClr val="00B050"/>
                </a:solidFill>
              </a:rPr>
              <a:t>as the House of Lords is largely made up of prominent citizens with considerable special experience for example chief surgeons, supreme judges etc. </a:t>
            </a:r>
          </a:p>
          <a:p>
            <a:pPr marL="285750" indent="-285750">
              <a:buFont typeface="Arial" pitchFamily="34" charset="0"/>
              <a:buChar char="•"/>
            </a:pPr>
            <a:r>
              <a:rPr lang="en-GB" dirty="0" smtClean="0">
                <a:solidFill>
                  <a:srgbClr val="00B050"/>
                </a:solidFill>
              </a:rPr>
              <a:t>The Lords can </a:t>
            </a:r>
            <a:r>
              <a:rPr lang="en-GB" b="1" dirty="0" smtClean="0">
                <a:solidFill>
                  <a:srgbClr val="00B050"/>
                </a:solidFill>
              </a:rPr>
              <a:t>delay legislation </a:t>
            </a:r>
            <a:r>
              <a:rPr lang="en-GB" dirty="0" smtClean="0">
                <a:solidFill>
                  <a:srgbClr val="00B050"/>
                </a:solidFill>
              </a:rPr>
              <a:t>and so force compromises by the government</a:t>
            </a:r>
          </a:p>
          <a:p>
            <a:pPr marL="285750" indent="-285750">
              <a:buFont typeface="Arial" pitchFamily="34" charset="0"/>
              <a:buChar char="•"/>
            </a:pPr>
            <a:r>
              <a:rPr lang="en-GB" dirty="0" smtClean="0">
                <a:solidFill>
                  <a:srgbClr val="00B050"/>
                </a:solidFill>
              </a:rPr>
              <a:t>The Lords has </a:t>
            </a:r>
            <a:r>
              <a:rPr lang="en-GB" b="1" dirty="0" smtClean="0">
                <a:solidFill>
                  <a:srgbClr val="00B050"/>
                </a:solidFill>
              </a:rPr>
              <a:t>more</a:t>
            </a:r>
            <a:r>
              <a:rPr lang="en-GB" dirty="0" smtClean="0">
                <a:solidFill>
                  <a:srgbClr val="00B050"/>
                </a:solidFill>
              </a:rPr>
              <a:t> </a:t>
            </a:r>
            <a:r>
              <a:rPr lang="en-GB" b="1" dirty="0" smtClean="0">
                <a:solidFill>
                  <a:srgbClr val="00B050"/>
                </a:solidFill>
              </a:rPr>
              <a:t>time</a:t>
            </a:r>
            <a:r>
              <a:rPr lang="en-GB" dirty="0" smtClean="0">
                <a:solidFill>
                  <a:srgbClr val="00B050"/>
                </a:solidFill>
              </a:rPr>
              <a:t> to conduct debates and to scrutinise legislation than the Commons does</a:t>
            </a:r>
            <a:endParaRPr lang="en-GB" dirty="0">
              <a:solidFill>
                <a:srgbClr val="00B050"/>
              </a:solidFill>
            </a:endParaRPr>
          </a:p>
        </p:txBody>
      </p:sp>
      <p:sp>
        <p:nvSpPr>
          <p:cNvPr id="4" name="TextBox 3"/>
          <p:cNvSpPr txBox="1"/>
          <p:nvPr/>
        </p:nvSpPr>
        <p:spPr>
          <a:xfrm>
            <a:off x="5004048" y="1340768"/>
            <a:ext cx="4032448" cy="4247317"/>
          </a:xfrm>
          <a:prstGeom prst="rect">
            <a:avLst/>
          </a:prstGeom>
          <a:noFill/>
        </p:spPr>
        <p:txBody>
          <a:bodyPr wrap="square" rtlCol="0">
            <a:spAutoFit/>
          </a:bodyPr>
          <a:lstStyle/>
          <a:p>
            <a:pPr marL="285750" indent="-285750">
              <a:buFont typeface="Arial" pitchFamily="34" charset="0"/>
              <a:buChar char="•"/>
            </a:pPr>
            <a:r>
              <a:rPr lang="en-GB" dirty="0" smtClean="0">
                <a:solidFill>
                  <a:srgbClr val="FF0000"/>
                </a:solidFill>
              </a:rPr>
              <a:t>In its current state the Lords </a:t>
            </a:r>
            <a:r>
              <a:rPr lang="en-GB" b="1" dirty="0" smtClean="0">
                <a:solidFill>
                  <a:srgbClr val="FF0000"/>
                </a:solidFill>
              </a:rPr>
              <a:t>lacks democratic legitimacy</a:t>
            </a:r>
            <a:r>
              <a:rPr lang="en-GB" dirty="0" smtClean="0">
                <a:solidFill>
                  <a:srgbClr val="FF0000"/>
                </a:solidFill>
              </a:rPr>
              <a:t> as it is not elected</a:t>
            </a:r>
          </a:p>
          <a:p>
            <a:pPr marL="285750" indent="-285750">
              <a:buFont typeface="Arial" pitchFamily="34" charset="0"/>
              <a:buChar char="•"/>
            </a:pPr>
            <a:r>
              <a:rPr lang="en-GB" dirty="0" smtClean="0">
                <a:solidFill>
                  <a:srgbClr val="FF0000"/>
                </a:solidFill>
              </a:rPr>
              <a:t>The powers of the Lords are carefully limited by law. It can’t exercise any control over financial matters or permanently veto legislation. Arguably a </a:t>
            </a:r>
            <a:r>
              <a:rPr lang="en-GB" b="1" dirty="0" smtClean="0">
                <a:solidFill>
                  <a:srgbClr val="FF0000"/>
                </a:solidFill>
              </a:rPr>
              <a:t>weak body</a:t>
            </a:r>
          </a:p>
          <a:p>
            <a:pPr marL="285750" indent="-285750">
              <a:buFont typeface="Arial" pitchFamily="34" charset="0"/>
              <a:buChar char="•"/>
            </a:pPr>
            <a:r>
              <a:rPr lang="en-GB" dirty="0" smtClean="0">
                <a:solidFill>
                  <a:srgbClr val="FF0000"/>
                </a:solidFill>
              </a:rPr>
              <a:t>Any of it’s proposed amendments can be over turned by the House of Commons</a:t>
            </a:r>
          </a:p>
          <a:p>
            <a:pPr marL="285750" indent="-285750">
              <a:buFont typeface="Arial" pitchFamily="34" charset="0"/>
              <a:buChar char="•"/>
            </a:pPr>
            <a:r>
              <a:rPr lang="en-GB" dirty="0" smtClean="0">
                <a:solidFill>
                  <a:srgbClr val="FF0000"/>
                </a:solidFill>
              </a:rPr>
              <a:t>The Lords, like the Commons really, has a very </a:t>
            </a:r>
            <a:r>
              <a:rPr lang="en-GB" b="1" dirty="0" smtClean="0">
                <a:solidFill>
                  <a:srgbClr val="FF0000"/>
                </a:solidFill>
              </a:rPr>
              <a:t>limited role in developing legislation</a:t>
            </a:r>
          </a:p>
          <a:p>
            <a:pPr marL="285750" indent="-285750">
              <a:buFont typeface="Arial" pitchFamily="34" charset="0"/>
              <a:buChar char="•"/>
            </a:pPr>
            <a:endParaRPr lang="en-GB" dirty="0">
              <a:solidFill>
                <a:srgbClr val="FF0000"/>
              </a:solidFill>
            </a:endParaRPr>
          </a:p>
        </p:txBody>
      </p:sp>
    </p:spTree>
    <p:extLst>
      <p:ext uri="{BB962C8B-B14F-4D97-AF65-F5344CB8AC3E}">
        <p14:creationId xmlns:p14="http://schemas.microsoft.com/office/powerpoint/2010/main" val="42441140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fully </a:t>
            </a:r>
            <a:r>
              <a:rPr lang="en-GB" b="1" dirty="0" smtClean="0"/>
              <a:t>elected</a:t>
            </a:r>
            <a:r>
              <a:rPr lang="en-GB" dirty="0" smtClean="0"/>
              <a:t> second chamber</a:t>
            </a:r>
            <a:endParaRPr lang="en-GB" dirty="0"/>
          </a:p>
        </p:txBody>
      </p:sp>
      <p:sp>
        <p:nvSpPr>
          <p:cNvPr id="4" name="TextBox 3"/>
          <p:cNvSpPr txBox="1"/>
          <p:nvPr/>
        </p:nvSpPr>
        <p:spPr>
          <a:xfrm>
            <a:off x="428700" y="1322760"/>
            <a:ext cx="3456384" cy="5109091"/>
          </a:xfrm>
          <a:prstGeom prst="rect">
            <a:avLst/>
          </a:prstGeom>
          <a:noFill/>
        </p:spPr>
        <p:txBody>
          <a:bodyPr wrap="square" rtlCol="0">
            <a:spAutoFit/>
          </a:bodyPr>
          <a:lstStyle/>
          <a:p>
            <a:r>
              <a:rPr lang="en-GB" dirty="0" smtClean="0"/>
              <a:t>Arguments for:</a:t>
            </a:r>
          </a:p>
          <a:p>
            <a:pPr marL="285750" indent="-285750">
              <a:buFont typeface="Wingdings" pitchFamily="2" charset="2"/>
              <a:buChar char="ü"/>
            </a:pPr>
            <a:r>
              <a:rPr lang="en-GB" sz="1400" dirty="0" smtClean="0"/>
              <a:t>It is </a:t>
            </a:r>
            <a:r>
              <a:rPr lang="en-GB" sz="1400" b="1" dirty="0" smtClean="0"/>
              <a:t>more democratic </a:t>
            </a:r>
            <a:r>
              <a:rPr lang="en-GB" sz="1400" dirty="0" smtClean="0"/>
              <a:t>than current arrangements giving it more legitimacy</a:t>
            </a:r>
          </a:p>
          <a:p>
            <a:pPr marL="285750" indent="-285750">
              <a:buFont typeface="Wingdings" pitchFamily="2" charset="2"/>
              <a:buChar char="ü"/>
            </a:pPr>
            <a:r>
              <a:rPr lang="en-GB" sz="1400" dirty="0" smtClean="0"/>
              <a:t>Will </a:t>
            </a:r>
            <a:r>
              <a:rPr lang="en-GB" sz="1400" b="1" dirty="0" smtClean="0"/>
              <a:t>eliminate any corrupt practices </a:t>
            </a:r>
            <a:r>
              <a:rPr lang="en-GB" sz="1400" dirty="0" smtClean="0"/>
              <a:t>in relation to the appointments to the Lords e.g. people paying parties a lot of money to appoint them</a:t>
            </a:r>
          </a:p>
          <a:p>
            <a:pPr marL="285750" indent="-285750">
              <a:buFont typeface="Wingdings" pitchFamily="2" charset="2"/>
              <a:buChar char="ü"/>
            </a:pPr>
            <a:r>
              <a:rPr lang="en-GB" sz="1400" dirty="0" smtClean="0"/>
              <a:t>If elected it may act as a </a:t>
            </a:r>
            <a:r>
              <a:rPr lang="en-GB" sz="1400" b="1" dirty="0" smtClean="0"/>
              <a:t>democratic balance</a:t>
            </a:r>
            <a:r>
              <a:rPr lang="en-GB" sz="1400" dirty="0" smtClean="0"/>
              <a:t> against the power of government. This is especially true if it was elected using PR so no party would win an overall majority. This reduces party dominance</a:t>
            </a:r>
          </a:p>
          <a:p>
            <a:pPr marL="285750" indent="-285750">
              <a:buFont typeface="Wingdings" pitchFamily="2" charset="2"/>
              <a:buChar char="ü"/>
            </a:pPr>
            <a:r>
              <a:rPr lang="en-GB" sz="1400" dirty="0" smtClean="0"/>
              <a:t>If elected using PR it would give small parties representation </a:t>
            </a:r>
          </a:p>
          <a:p>
            <a:pPr marL="285750" indent="-285750">
              <a:buFont typeface="Wingdings" pitchFamily="2" charset="2"/>
              <a:buChar char="ü"/>
            </a:pPr>
            <a:r>
              <a:rPr lang="en-GB" sz="1400" dirty="0" smtClean="0"/>
              <a:t>Provides a </a:t>
            </a:r>
            <a:r>
              <a:rPr lang="en-GB" sz="1400" b="1" dirty="0" smtClean="0"/>
              <a:t>stronger/better limit on the powers of the first chamber.</a:t>
            </a:r>
          </a:p>
          <a:p>
            <a:pPr marL="285750" indent="-285750">
              <a:buFont typeface="Wingdings" pitchFamily="2" charset="2"/>
              <a:buChar char="ü"/>
            </a:pPr>
            <a:r>
              <a:rPr lang="en-GB" sz="1400" dirty="0" smtClean="0"/>
              <a:t>Gives citizens an additional channel for seeking a redress of grievance or change of public policy</a:t>
            </a:r>
            <a:endParaRPr lang="en-GB" sz="1400" dirty="0"/>
          </a:p>
        </p:txBody>
      </p:sp>
      <p:sp>
        <p:nvSpPr>
          <p:cNvPr id="6" name="TextBox 5"/>
          <p:cNvSpPr txBox="1"/>
          <p:nvPr/>
        </p:nvSpPr>
        <p:spPr>
          <a:xfrm>
            <a:off x="4887044" y="1118354"/>
            <a:ext cx="4149452" cy="5755422"/>
          </a:xfrm>
          <a:prstGeom prst="rect">
            <a:avLst/>
          </a:prstGeom>
          <a:noFill/>
        </p:spPr>
        <p:txBody>
          <a:bodyPr wrap="square" rtlCol="0">
            <a:spAutoFit/>
          </a:bodyPr>
          <a:lstStyle/>
          <a:p>
            <a:r>
              <a:rPr lang="en-GB" dirty="0" smtClean="0"/>
              <a:t>Arguments against:</a:t>
            </a:r>
          </a:p>
          <a:p>
            <a:pPr marL="285750" indent="-285750">
              <a:buFont typeface="Wingdings" pitchFamily="2" charset="2"/>
              <a:buChar char="v"/>
            </a:pPr>
            <a:r>
              <a:rPr lang="en-GB" sz="1400" dirty="0" smtClean="0"/>
              <a:t>If an elected chamber simply mirrored commons it would create a </a:t>
            </a:r>
            <a:r>
              <a:rPr lang="en-GB" sz="1400" b="1" dirty="0" smtClean="0"/>
              <a:t>deadlock/ power struggle</a:t>
            </a:r>
            <a:r>
              <a:rPr lang="en-GB" sz="1400" dirty="0" smtClean="0"/>
              <a:t> between the two houses. Once given more legitimacy through the vote people argue that the House of Lords will want more power than they currently have. If it mirrors the makeup of  Commons there would be no balancing effect</a:t>
            </a:r>
          </a:p>
          <a:p>
            <a:pPr marL="285750" indent="-285750">
              <a:buFont typeface="Wingdings" pitchFamily="2" charset="2"/>
              <a:buChar char="v"/>
            </a:pPr>
            <a:r>
              <a:rPr lang="en-GB" sz="1400" dirty="0" smtClean="0"/>
              <a:t>Too many elections may lead to </a:t>
            </a:r>
            <a:r>
              <a:rPr lang="en-GB" sz="1400" b="1" dirty="0" smtClean="0"/>
              <a:t>voter fatigue </a:t>
            </a:r>
            <a:r>
              <a:rPr lang="en-GB" sz="1400" dirty="0" smtClean="0"/>
              <a:t>and therefore apathy</a:t>
            </a:r>
            <a:endParaRPr lang="en-GB" sz="1400" dirty="0"/>
          </a:p>
          <a:p>
            <a:pPr marL="285750" indent="-285750">
              <a:buFont typeface="Wingdings" pitchFamily="2" charset="2"/>
              <a:buChar char="v"/>
            </a:pPr>
            <a:r>
              <a:rPr lang="en-GB" sz="1400" dirty="0" smtClean="0"/>
              <a:t>It might simply become another house dominated by whips and the party lime</a:t>
            </a:r>
          </a:p>
          <a:p>
            <a:pPr marL="285750" indent="-285750">
              <a:buFont typeface="Wingdings" pitchFamily="2" charset="2"/>
              <a:buChar char="v"/>
            </a:pPr>
            <a:r>
              <a:rPr lang="en-GB" sz="1400" dirty="0" smtClean="0"/>
              <a:t>It would </a:t>
            </a:r>
            <a:r>
              <a:rPr lang="en-GB" sz="1400" b="1" dirty="0" smtClean="0"/>
              <a:t>reduce the level of expertise </a:t>
            </a:r>
            <a:r>
              <a:rPr lang="en-GB" sz="1400" dirty="0" smtClean="0"/>
              <a:t>within Parliament which means they would be less able to scrutinise Bills effectively</a:t>
            </a:r>
          </a:p>
          <a:p>
            <a:pPr marL="285750" indent="-285750">
              <a:buFont typeface="Wingdings" pitchFamily="2" charset="2"/>
              <a:buChar char="v"/>
            </a:pPr>
            <a:r>
              <a:rPr lang="en-GB" sz="1400" dirty="0" smtClean="0"/>
              <a:t>May damage the number of </a:t>
            </a:r>
            <a:r>
              <a:rPr lang="en-GB" sz="1400" b="1" dirty="0" smtClean="0"/>
              <a:t>crossbenchers</a:t>
            </a:r>
            <a:r>
              <a:rPr lang="en-GB" sz="1400" dirty="0" smtClean="0"/>
              <a:t> who stand thus meaning the executive dominate both houses. </a:t>
            </a:r>
          </a:p>
          <a:p>
            <a:pPr marL="285750" indent="-285750">
              <a:buFont typeface="Wingdings" pitchFamily="2" charset="2"/>
              <a:buChar char="v"/>
            </a:pPr>
            <a:r>
              <a:rPr lang="en-GB" sz="1400" dirty="0" smtClean="0"/>
              <a:t>A more powerful second chamber may lead to a less decisive and </a:t>
            </a:r>
            <a:r>
              <a:rPr lang="en-GB" sz="1400" b="1" dirty="0" smtClean="0"/>
              <a:t>less powerful government</a:t>
            </a:r>
          </a:p>
          <a:p>
            <a:pPr marL="285750" indent="-285750">
              <a:buFont typeface="Wingdings" pitchFamily="2" charset="2"/>
              <a:buChar char="v"/>
            </a:pPr>
            <a:r>
              <a:rPr lang="en-GB" sz="1400" dirty="0" smtClean="0"/>
              <a:t>Elections tend to favour white, middle-aged, male candidates meaning it </a:t>
            </a:r>
            <a:r>
              <a:rPr lang="en-GB" sz="1400" b="1" dirty="0" smtClean="0"/>
              <a:t>wouldn’t be socially representative</a:t>
            </a:r>
          </a:p>
          <a:p>
            <a:pPr marL="285750" indent="-285750">
              <a:buFont typeface="Wingdings" pitchFamily="2" charset="2"/>
              <a:buChar char="v"/>
            </a:pPr>
            <a:endParaRPr lang="en-GB" sz="1400" dirty="0"/>
          </a:p>
        </p:txBody>
      </p:sp>
    </p:spTree>
    <p:extLst>
      <p:ext uri="{BB962C8B-B14F-4D97-AF65-F5344CB8AC3E}">
        <p14:creationId xmlns:p14="http://schemas.microsoft.com/office/powerpoint/2010/main" val="2040524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t>
            </a:r>
            <a:r>
              <a:rPr lang="en-GB" b="1" dirty="0" smtClean="0"/>
              <a:t>appointed</a:t>
            </a:r>
            <a:r>
              <a:rPr lang="en-GB" dirty="0" smtClean="0"/>
              <a:t> second chamber</a:t>
            </a:r>
            <a:endParaRPr lang="en-GB" dirty="0"/>
          </a:p>
        </p:txBody>
      </p:sp>
      <p:sp>
        <p:nvSpPr>
          <p:cNvPr id="4" name="TextBox 3"/>
          <p:cNvSpPr txBox="1"/>
          <p:nvPr/>
        </p:nvSpPr>
        <p:spPr>
          <a:xfrm>
            <a:off x="395536" y="1340768"/>
            <a:ext cx="3816424" cy="5109091"/>
          </a:xfrm>
          <a:prstGeom prst="rect">
            <a:avLst/>
          </a:prstGeom>
          <a:noFill/>
        </p:spPr>
        <p:txBody>
          <a:bodyPr wrap="square" rtlCol="0">
            <a:spAutoFit/>
          </a:bodyPr>
          <a:lstStyle/>
          <a:p>
            <a:r>
              <a:rPr lang="en-GB" dirty="0" smtClean="0"/>
              <a:t>Arguments for:</a:t>
            </a:r>
          </a:p>
          <a:p>
            <a:pPr marL="285750" indent="-285750">
              <a:buFont typeface="Wingdings" pitchFamily="2" charset="2"/>
              <a:buChar char="ü"/>
            </a:pPr>
            <a:r>
              <a:rPr lang="en-GB" sz="1400" dirty="0" smtClean="0"/>
              <a:t>It is an opportunity to bring a wide </a:t>
            </a:r>
            <a:r>
              <a:rPr lang="en-GB" sz="1400" b="1" dirty="0" smtClean="0"/>
              <a:t>variety of people </a:t>
            </a:r>
            <a:r>
              <a:rPr lang="en-GB" sz="1400" dirty="0" smtClean="0"/>
              <a:t>into the political process, some of whom would not want to stand for election</a:t>
            </a:r>
          </a:p>
          <a:p>
            <a:pPr marL="285750" indent="-285750">
              <a:buFont typeface="Wingdings" pitchFamily="2" charset="2"/>
              <a:buChar char="ü"/>
            </a:pPr>
            <a:r>
              <a:rPr lang="en-GB" sz="1400" dirty="0" smtClean="0"/>
              <a:t>The level of </a:t>
            </a:r>
            <a:r>
              <a:rPr lang="en-GB" sz="1400" b="1" dirty="0" smtClean="0"/>
              <a:t>experience/expertise</a:t>
            </a:r>
            <a:r>
              <a:rPr lang="en-GB" sz="1400" dirty="0" smtClean="0"/>
              <a:t> is hugely helpful e.g. chief doctors and surgeons for medical matters, head of MNCs for business matters, top judges and lawyers for legal matters etc.</a:t>
            </a:r>
          </a:p>
          <a:p>
            <a:pPr marL="285750" indent="-285750">
              <a:buFont typeface="Wingdings" pitchFamily="2" charset="2"/>
              <a:buChar char="ü"/>
            </a:pPr>
            <a:r>
              <a:rPr lang="en-GB" sz="1400" dirty="0" smtClean="0"/>
              <a:t>Can bring many </a:t>
            </a:r>
            <a:r>
              <a:rPr lang="en-GB" sz="1400" b="1" dirty="0" smtClean="0"/>
              <a:t>political independents</a:t>
            </a:r>
            <a:r>
              <a:rPr lang="en-GB" sz="1400" dirty="0" smtClean="0"/>
              <a:t>, and with them </a:t>
            </a:r>
            <a:r>
              <a:rPr lang="en-GB" sz="1400" b="1" dirty="0" smtClean="0"/>
              <a:t>neutrality</a:t>
            </a:r>
            <a:r>
              <a:rPr lang="en-GB" sz="1400" dirty="0" smtClean="0"/>
              <a:t> into the political process. This is representative in that a high proportion of the country do not firmly support one party either, despite their interest in politics. </a:t>
            </a:r>
          </a:p>
          <a:p>
            <a:pPr marL="285750" indent="-285750">
              <a:buFont typeface="Wingdings" pitchFamily="2" charset="2"/>
              <a:buChar char="ü"/>
            </a:pPr>
            <a:r>
              <a:rPr lang="en-GB" sz="1400" dirty="0" smtClean="0"/>
              <a:t>The membership of Lords could be controlled to make sure that all major groups and sections of society could be represented</a:t>
            </a:r>
          </a:p>
          <a:p>
            <a:pPr marL="285750" indent="-285750">
              <a:buFont typeface="Wingdings" pitchFamily="2" charset="2"/>
              <a:buChar char="ü"/>
            </a:pPr>
            <a:r>
              <a:rPr lang="en-GB" sz="1400" dirty="0" smtClean="0"/>
              <a:t>Not dominated by government i.e. through the inclusion of back benchers</a:t>
            </a:r>
            <a:endParaRPr lang="en-GB" sz="1400" dirty="0"/>
          </a:p>
        </p:txBody>
      </p:sp>
      <p:sp>
        <p:nvSpPr>
          <p:cNvPr id="6" name="TextBox 5"/>
          <p:cNvSpPr txBox="1"/>
          <p:nvPr/>
        </p:nvSpPr>
        <p:spPr>
          <a:xfrm>
            <a:off x="4844132" y="1375202"/>
            <a:ext cx="3888432" cy="3600986"/>
          </a:xfrm>
          <a:prstGeom prst="rect">
            <a:avLst/>
          </a:prstGeom>
          <a:noFill/>
        </p:spPr>
        <p:txBody>
          <a:bodyPr wrap="square" rtlCol="0">
            <a:spAutoFit/>
          </a:bodyPr>
          <a:lstStyle/>
          <a:p>
            <a:r>
              <a:rPr lang="en-GB" dirty="0" smtClean="0"/>
              <a:t>Arguments against:</a:t>
            </a:r>
          </a:p>
          <a:p>
            <a:pPr marL="285750" indent="-285750">
              <a:buFont typeface="Wingdings" pitchFamily="2" charset="2"/>
              <a:buChar char="v"/>
            </a:pPr>
            <a:r>
              <a:rPr lang="en-GB" sz="1400" dirty="0" smtClean="0"/>
              <a:t>It could put </a:t>
            </a:r>
            <a:r>
              <a:rPr lang="en-GB" sz="1400" b="1" dirty="0" smtClean="0"/>
              <a:t>too much power </a:t>
            </a:r>
            <a:r>
              <a:rPr lang="en-GB" sz="1400" dirty="0" smtClean="0"/>
              <a:t>into the hands of those responsible for appointing members which can lead to corruption. If  up to the Prime Minister it could greatly enhance his already large powers</a:t>
            </a:r>
          </a:p>
          <a:p>
            <a:pPr marL="285750" indent="-285750">
              <a:buFont typeface="Wingdings" pitchFamily="2" charset="2"/>
              <a:buChar char="v"/>
            </a:pPr>
            <a:r>
              <a:rPr lang="en-GB" sz="1400" dirty="0" smtClean="0"/>
              <a:t>It is </a:t>
            </a:r>
            <a:r>
              <a:rPr lang="en-GB" sz="1400" b="1" dirty="0" smtClean="0"/>
              <a:t>fundamentally undemocratic </a:t>
            </a:r>
            <a:r>
              <a:rPr lang="en-GB" sz="1400" dirty="0" smtClean="0"/>
              <a:t>and holds back a progressive, liberal system. </a:t>
            </a:r>
          </a:p>
          <a:p>
            <a:pPr marL="285750" indent="-285750">
              <a:buFont typeface="Wingdings" pitchFamily="2" charset="2"/>
              <a:buChar char="v"/>
            </a:pPr>
            <a:r>
              <a:rPr lang="en-GB" sz="1400" dirty="0" smtClean="0"/>
              <a:t>The public play no part in their appointment and so Lords may </a:t>
            </a:r>
            <a:r>
              <a:rPr lang="en-GB" sz="1400" b="1" dirty="0" smtClean="0"/>
              <a:t>lack legitimacy. </a:t>
            </a:r>
          </a:p>
          <a:p>
            <a:pPr marL="285750" indent="-285750">
              <a:buFont typeface="Wingdings" pitchFamily="2" charset="2"/>
              <a:buChar char="v"/>
            </a:pPr>
            <a:r>
              <a:rPr lang="en-GB" sz="1400" b="1" dirty="0" smtClean="0"/>
              <a:t>Limited powers</a:t>
            </a:r>
            <a:r>
              <a:rPr lang="en-GB" sz="1400" dirty="0" smtClean="0"/>
              <a:t> e.g. Salisbury convention, 1911 Parliament Act so may not be as effective a balance on Commons and the government as they could be with more powers. </a:t>
            </a:r>
            <a:endParaRPr lang="en-GB" sz="1400" dirty="0"/>
          </a:p>
        </p:txBody>
      </p:sp>
    </p:spTree>
    <p:extLst>
      <p:ext uri="{BB962C8B-B14F-4D97-AF65-F5344CB8AC3E}">
        <p14:creationId xmlns:p14="http://schemas.microsoft.com/office/powerpoint/2010/main" val="37127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Parliamentary vs. Presidential Government</a:t>
            </a:r>
            <a:endParaRPr lang="en-GB" dirty="0"/>
          </a:p>
        </p:txBody>
      </p:sp>
      <p:sp>
        <p:nvSpPr>
          <p:cNvPr id="3" name="Content Placeholder 2"/>
          <p:cNvSpPr>
            <a:spLocks noGrp="1"/>
          </p:cNvSpPr>
          <p:nvPr>
            <p:ph sz="quarter" idx="1"/>
          </p:nvPr>
        </p:nvSpPr>
        <p:spPr>
          <a:xfrm>
            <a:off x="301752" y="1340768"/>
            <a:ext cx="6070448" cy="4896544"/>
          </a:xfrm>
        </p:spPr>
        <p:txBody>
          <a:bodyPr>
            <a:normAutofit fontScale="62500" lnSpcReduction="20000"/>
          </a:bodyPr>
          <a:lstStyle/>
          <a:p>
            <a:pPr marL="0" indent="0">
              <a:buNone/>
            </a:pPr>
            <a:r>
              <a:rPr lang="en-GB" dirty="0" smtClean="0"/>
              <a:t>Parliamentary government:</a:t>
            </a:r>
          </a:p>
          <a:p>
            <a:r>
              <a:rPr lang="en-GB" dirty="0" smtClean="0">
                <a:solidFill>
                  <a:srgbClr val="7030A0"/>
                </a:solidFill>
              </a:rPr>
              <a:t>Parliament is the main (in the UK only) source of political authority.</a:t>
            </a:r>
            <a:r>
              <a:rPr lang="en-GB" dirty="0" smtClean="0"/>
              <a:t> Political power may only be exercised if it has been authorised by Parliament. </a:t>
            </a:r>
          </a:p>
          <a:p>
            <a:r>
              <a:rPr lang="en-GB" dirty="0" smtClean="0"/>
              <a:t>The government must be drawn from Parliament (either Commons or Lords)</a:t>
            </a:r>
          </a:p>
          <a:p>
            <a:r>
              <a:rPr lang="en-GB" dirty="0" smtClean="0"/>
              <a:t>There is </a:t>
            </a:r>
            <a:r>
              <a:rPr lang="en-GB" dirty="0" smtClean="0">
                <a:solidFill>
                  <a:srgbClr val="7030A0"/>
                </a:solidFill>
              </a:rPr>
              <a:t>no strict separation of powers</a:t>
            </a:r>
            <a:r>
              <a:rPr lang="en-GB" dirty="0" smtClean="0"/>
              <a:t>, the powers of the legislative and executive are fused. </a:t>
            </a:r>
          </a:p>
          <a:p>
            <a:r>
              <a:rPr lang="en-GB" dirty="0" smtClean="0"/>
              <a:t>The government is </a:t>
            </a:r>
            <a:r>
              <a:rPr lang="en-GB" dirty="0" smtClean="0">
                <a:solidFill>
                  <a:srgbClr val="7030A0"/>
                </a:solidFill>
              </a:rPr>
              <a:t>accountable</a:t>
            </a:r>
            <a:r>
              <a:rPr lang="en-GB" dirty="0" smtClean="0"/>
              <a:t> to Parliament. </a:t>
            </a:r>
          </a:p>
          <a:p>
            <a:endParaRPr lang="en-GB" dirty="0"/>
          </a:p>
          <a:p>
            <a:pPr marL="0" indent="0">
              <a:buNone/>
            </a:pPr>
            <a:r>
              <a:rPr lang="en-GB" dirty="0" smtClean="0"/>
              <a:t>Presidential government:</a:t>
            </a:r>
          </a:p>
          <a:p>
            <a:r>
              <a:rPr lang="en-GB" dirty="0" smtClean="0"/>
              <a:t>The legislature and the executive (the presidency) have separate sources of authority, they are elected and appointed separately. </a:t>
            </a:r>
          </a:p>
          <a:p>
            <a:r>
              <a:rPr lang="en-GB" dirty="0" smtClean="0"/>
              <a:t>The President is not part of the legislature</a:t>
            </a:r>
          </a:p>
          <a:p>
            <a:r>
              <a:rPr lang="en-GB" dirty="0" smtClean="0"/>
              <a:t>The President is directly accountable to the people, not to the legislature</a:t>
            </a:r>
          </a:p>
          <a:p>
            <a:r>
              <a:rPr lang="en-GB" dirty="0" smtClean="0"/>
              <a:t>There is a clear separation of powers as outline in a codified constitutional arrangement.</a:t>
            </a:r>
            <a:endParaRPr lang="en-GB" dirty="0"/>
          </a:p>
        </p:txBody>
      </p:sp>
      <p:pic>
        <p:nvPicPr>
          <p:cNvPr id="1026" name="Picture 2" descr="http://realsociology.edublogs.org/files/2011/09/house-of-commons546567876-1ht462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3680" y="1556792"/>
            <a:ext cx="2880320"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e/e9/Official_portrait_of_Barack_Obama.jpg/220px-Official_portrait_of_Barack_Oba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6090" y="3913276"/>
            <a:ext cx="2095500"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6940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Abolition of the House of Lords/ have a unicameral system</a:t>
            </a:r>
            <a:endParaRPr lang="en-GB" dirty="0"/>
          </a:p>
        </p:txBody>
      </p:sp>
      <p:sp>
        <p:nvSpPr>
          <p:cNvPr id="6" name="TextBox 5"/>
          <p:cNvSpPr txBox="1"/>
          <p:nvPr/>
        </p:nvSpPr>
        <p:spPr>
          <a:xfrm>
            <a:off x="395536" y="1502688"/>
            <a:ext cx="3600400" cy="3877985"/>
          </a:xfrm>
          <a:prstGeom prst="rect">
            <a:avLst/>
          </a:prstGeom>
          <a:noFill/>
        </p:spPr>
        <p:txBody>
          <a:bodyPr wrap="square" rtlCol="0">
            <a:spAutoFit/>
          </a:bodyPr>
          <a:lstStyle/>
          <a:p>
            <a:r>
              <a:rPr lang="en-GB" dirty="0" smtClean="0"/>
              <a:t>Arguments for:</a:t>
            </a:r>
          </a:p>
          <a:p>
            <a:pPr marL="285750" indent="-285750">
              <a:buFont typeface="Wingdings" pitchFamily="2" charset="2"/>
              <a:buChar char="ü"/>
            </a:pPr>
            <a:r>
              <a:rPr lang="en-GB" sz="1600" dirty="0" smtClean="0"/>
              <a:t>It would </a:t>
            </a:r>
            <a:r>
              <a:rPr lang="en-GB" sz="1600" b="1" dirty="0" smtClean="0"/>
              <a:t>save money</a:t>
            </a:r>
          </a:p>
          <a:p>
            <a:pPr marL="285750" indent="-285750">
              <a:buFont typeface="Wingdings" pitchFamily="2" charset="2"/>
              <a:buChar char="ü"/>
            </a:pPr>
            <a:r>
              <a:rPr lang="en-GB" sz="1600" dirty="0" smtClean="0"/>
              <a:t>It would streamline the legislative process</a:t>
            </a:r>
          </a:p>
          <a:p>
            <a:pPr marL="285750" indent="-285750">
              <a:buFont typeface="Wingdings" pitchFamily="2" charset="2"/>
              <a:buChar char="ü"/>
            </a:pPr>
            <a:r>
              <a:rPr lang="en-GB" sz="1600" dirty="0" smtClean="0"/>
              <a:t>It would </a:t>
            </a:r>
            <a:r>
              <a:rPr lang="en-GB" sz="1600" b="1" dirty="0" smtClean="0"/>
              <a:t>remove obstructions </a:t>
            </a:r>
            <a:r>
              <a:rPr lang="en-GB" sz="1600" dirty="0" smtClean="0"/>
              <a:t>to efficient governments meaning governments could </a:t>
            </a:r>
            <a:r>
              <a:rPr lang="en-GB" sz="1600" b="1" dirty="0" smtClean="0"/>
              <a:t>quickly implement</a:t>
            </a:r>
            <a:r>
              <a:rPr lang="en-GB" sz="1600" dirty="0" smtClean="0"/>
              <a:t> important proposals. </a:t>
            </a:r>
          </a:p>
          <a:p>
            <a:pPr marL="285750" indent="-285750">
              <a:buFont typeface="Wingdings" pitchFamily="2" charset="2"/>
              <a:buChar char="ü"/>
            </a:pPr>
            <a:r>
              <a:rPr lang="en-GB" sz="1600" dirty="0" smtClean="0"/>
              <a:t>Many people argue the House of Lords has limited powers anyway and therefore there wouldn’t be much difference</a:t>
            </a:r>
          </a:p>
          <a:p>
            <a:pPr marL="285750" indent="-285750">
              <a:buFont typeface="Wingdings" pitchFamily="2" charset="2"/>
              <a:buChar char="ü"/>
            </a:pPr>
            <a:r>
              <a:rPr lang="en-GB" sz="1600" dirty="0" smtClean="0"/>
              <a:t>More </a:t>
            </a:r>
            <a:r>
              <a:rPr lang="en-GB" sz="1600" b="1" dirty="0" smtClean="0"/>
              <a:t>democratic</a:t>
            </a:r>
          </a:p>
          <a:p>
            <a:pPr marL="285750" indent="-285750">
              <a:buFont typeface="Wingdings" pitchFamily="2" charset="2"/>
              <a:buChar char="ü"/>
            </a:pPr>
            <a:endParaRPr lang="en-GB" dirty="0" smtClean="0"/>
          </a:p>
          <a:p>
            <a:pPr marL="285750" indent="-285750">
              <a:buFont typeface="Wingdings" pitchFamily="2" charset="2"/>
              <a:buChar char="ü"/>
            </a:pPr>
            <a:endParaRPr lang="en-GB" dirty="0" smtClean="0"/>
          </a:p>
        </p:txBody>
      </p:sp>
      <p:sp>
        <p:nvSpPr>
          <p:cNvPr id="7" name="TextBox 6"/>
          <p:cNvSpPr txBox="1"/>
          <p:nvPr/>
        </p:nvSpPr>
        <p:spPr>
          <a:xfrm>
            <a:off x="4873352" y="1481376"/>
            <a:ext cx="3888432" cy="5293757"/>
          </a:xfrm>
          <a:prstGeom prst="rect">
            <a:avLst/>
          </a:prstGeom>
          <a:noFill/>
        </p:spPr>
        <p:txBody>
          <a:bodyPr wrap="square" rtlCol="0">
            <a:spAutoFit/>
          </a:bodyPr>
          <a:lstStyle/>
          <a:p>
            <a:r>
              <a:rPr lang="en-GB" dirty="0" smtClean="0"/>
              <a:t>Arguments against:</a:t>
            </a:r>
          </a:p>
          <a:p>
            <a:pPr marL="285750" indent="-285750">
              <a:buFont typeface="Wingdings" pitchFamily="2" charset="2"/>
              <a:buChar char="v"/>
            </a:pPr>
            <a:r>
              <a:rPr lang="en-GB" sz="1600" dirty="0" smtClean="0"/>
              <a:t>It provides an important ch</a:t>
            </a:r>
            <a:r>
              <a:rPr lang="en-GB" sz="1600" b="1" dirty="0" smtClean="0"/>
              <a:t>eck on government power</a:t>
            </a:r>
            <a:r>
              <a:rPr lang="en-GB" sz="1600" dirty="0" smtClean="0"/>
              <a:t> which would be too unsupervised without this which could </a:t>
            </a:r>
            <a:r>
              <a:rPr lang="en-GB" sz="1600" b="1" dirty="0" smtClean="0"/>
              <a:t>potentially be dangerous</a:t>
            </a:r>
            <a:r>
              <a:rPr lang="en-GB" sz="1600" dirty="0" smtClean="0"/>
              <a:t>. Parliament would lose it’s ability to hold governments to account as effectively</a:t>
            </a:r>
          </a:p>
          <a:p>
            <a:pPr marL="285750" indent="-285750">
              <a:buFont typeface="Wingdings" pitchFamily="2" charset="2"/>
              <a:buChar char="v"/>
            </a:pPr>
            <a:r>
              <a:rPr lang="en-GB" sz="1600" dirty="0" smtClean="0"/>
              <a:t>The </a:t>
            </a:r>
            <a:r>
              <a:rPr lang="en-GB" sz="1600" b="1" dirty="0" smtClean="0"/>
              <a:t>expertise </a:t>
            </a:r>
            <a:r>
              <a:rPr lang="en-GB" sz="1600" dirty="0" smtClean="0"/>
              <a:t>of the second chamber which enables successful scrutiny of legislation would be lost</a:t>
            </a:r>
          </a:p>
          <a:p>
            <a:pPr marL="285750" indent="-285750">
              <a:buFont typeface="Wingdings" pitchFamily="2" charset="2"/>
              <a:buChar char="v"/>
            </a:pPr>
            <a:r>
              <a:rPr lang="en-GB" sz="1600" dirty="0" smtClean="0"/>
              <a:t>There would not be enough </a:t>
            </a:r>
            <a:r>
              <a:rPr lang="en-GB" sz="1600" b="1" dirty="0" smtClean="0"/>
              <a:t>time</a:t>
            </a:r>
            <a:r>
              <a:rPr lang="en-GB" sz="1600" dirty="0" smtClean="0"/>
              <a:t> to debate or look at all legislation, Lords is where the in-depth scrutiny is done</a:t>
            </a:r>
          </a:p>
          <a:p>
            <a:pPr marL="285750" indent="-285750">
              <a:buFont typeface="Wingdings" pitchFamily="2" charset="2"/>
              <a:buChar char="v"/>
            </a:pPr>
            <a:r>
              <a:rPr lang="en-GB" sz="1600" dirty="0" smtClean="0"/>
              <a:t>Commons is </a:t>
            </a:r>
            <a:r>
              <a:rPr lang="en-GB" sz="1600" b="1" dirty="0" smtClean="0"/>
              <a:t>dominated by  the executive </a:t>
            </a:r>
            <a:r>
              <a:rPr lang="en-GB" sz="1600" dirty="0" smtClean="0"/>
              <a:t>which the Lords is not so abolishing the House of Lords would mean that any government which got in would be able to pass basically any legislation easily, no matter it’s consequences. </a:t>
            </a:r>
            <a:endParaRPr lang="en-GB" sz="1600" dirty="0"/>
          </a:p>
        </p:txBody>
      </p:sp>
    </p:spTree>
    <p:extLst>
      <p:ext uri="{BB962C8B-B14F-4D97-AF65-F5344CB8AC3E}">
        <p14:creationId xmlns:p14="http://schemas.microsoft.com/office/powerpoint/2010/main" val="1969019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Sorry it’s long but I wanted to be thorough</a:t>
            </a:r>
          </a:p>
          <a:p>
            <a:r>
              <a:rPr lang="en-GB" dirty="0" smtClean="0"/>
              <a:t>Let me know what you think?</a:t>
            </a:r>
            <a:endParaRPr lang="en-GB" dirty="0"/>
          </a:p>
        </p:txBody>
      </p:sp>
      <p:sp>
        <p:nvSpPr>
          <p:cNvPr id="3" name="Title 2"/>
          <p:cNvSpPr>
            <a:spLocks noGrp="1"/>
          </p:cNvSpPr>
          <p:nvPr>
            <p:ph type="title"/>
          </p:nvPr>
        </p:nvSpPr>
        <p:spPr/>
        <p:txBody>
          <a:bodyPr/>
          <a:lstStyle/>
          <a:p>
            <a:r>
              <a:rPr lang="en-GB" dirty="0" smtClean="0"/>
              <a:t>Thank you :)</a:t>
            </a:r>
            <a:endParaRPr lang="en-GB" dirty="0"/>
          </a:p>
        </p:txBody>
      </p:sp>
    </p:spTree>
    <p:extLst>
      <p:ext uri="{BB962C8B-B14F-4D97-AF65-F5344CB8AC3E}">
        <p14:creationId xmlns:p14="http://schemas.microsoft.com/office/powerpoint/2010/main" val="4031155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Parliamentary Sovereignty</a:t>
            </a:r>
            <a:endParaRPr lang="en-GB"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GB" dirty="0" smtClean="0"/>
              <a:t>Parliament is </a:t>
            </a:r>
            <a:r>
              <a:rPr lang="en-GB" u="sng" dirty="0" smtClean="0">
                <a:solidFill>
                  <a:srgbClr val="7030A0"/>
                </a:solidFill>
              </a:rPr>
              <a:t>legally</a:t>
            </a:r>
            <a:r>
              <a:rPr lang="en-GB" dirty="0" smtClean="0">
                <a:solidFill>
                  <a:srgbClr val="7030A0"/>
                </a:solidFill>
              </a:rPr>
              <a:t> sovereign</a:t>
            </a:r>
            <a:r>
              <a:rPr lang="en-GB" dirty="0" smtClean="0"/>
              <a:t>, which means:</a:t>
            </a:r>
          </a:p>
          <a:p>
            <a:r>
              <a:rPr lang="en-GB" dirty="0" smtClean="0"/>
              <a:t>It’s the </a:t>
            </a:r>
            <a:r>
              <a:rPr lang="en-GB" dirty="0" smtClean="0">
                <a:solidFill>
                  <a:srgbClr val="7030A0"/>
                </a:solidFill>
              </a:rPr>
              <a:t>source</a:t>
            </a:r>
            <a:r>
              <a:rPr lang="en-GB" dirty="0" smtClean="0"/>
              <a:t> of all political power. In effect Parliament does delegate many of it’s powers to ministers, devolution etc. but can always reclaim these powers. </a:t>
            </a:r>
          </a:p>
          <a:p>
            <a:r>
              <a:rPr lang="en-GB" dirty="0" smtClean="0"/>
              <a:t>It’s </a:t>
            </a:r>
            <a:r>
              <a:rPr lang="en-GB" dirty="0" err="1" smtClean="0">
                <a:solidFill>
                  <a:srgbClr val="7030A0"/>
                </a:solidFill>
              </a:rPr>
              <a:t>omnicompetent</a:t>
            </a:r>
            <a:r>
              <a:rPr lang="en-GB" dirty="0" smtClean="0"/>
              <a:t>, capable of passing any act with a majority vote in Commons. Any law it passes must be enforced by courts and authorities. </a:t>
            </a:r>
          </a:p>
          <a:p>
            <a:r>
              <a:rPr lang="en-GB" dirty="0" smtClean="0"/>
              <a:t>It is </a:t>
            </a:r>
            <a:r>
              <a:rPr lang="en-GB" dirty="0" smtClean="0">
                <a:solidFill>
                  <a:srgbClr val="7030A0"/>
                </a:solidFill>
              </a:rPr>
              <a:t>not bound by its predecessors</a:t>
            </a:r>
            <a:r>
              <a:rPr lang="en-GB" dirty="0" smtClean="0"/>
              <a:t> and any existing laws can be amended or repealed.</a:t>
            </a:r>
          </a:p>
          <a:p>
            <a:r>
              <a:rPr lang="en-GB" dirty="0" smtClean="0"/>
              <a:t>Equally, it can not bind it’s successors and it’s laws can not be entrenched against any future change.</a:t>
            </a:r>
          </a:p>
          <a:p>
            <a:r>
              <a:rPr lang="en-GB" dirty="0" smtClean="0">
                <a:solidFill>
                  <a:srgbClr val="7030A0"/>
                </a:solidFill>
              </a:rPr>
              <a:t>De jure</a:t>
            </a:r>
          </a:p>
        </p:txBody>
      </p:sp>
    </p:spTree>
    <p:extLst>
      <p:ext uri="{BB962C8B-B14F-4D97-AF65-F5344CB8AC3E}">
        <p14:creationId xmlns:p14="http://schemas.microsoft.com/office/powerpoint/2010/main" val="228421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Parliamentary Sovereignty</a:t>
            </a:r>
            <a:endParaRPr lang="en-GB"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GB" dirty="0" smtClean="0"/>
              <a:t>However if we consider </a:t>
            </a:r>
            <a:r>
              <a:rPr lang="en-GB" u="sng" dirty="0" smtClean="0">
                <a:solidFill>
                  <a:srgbClr val="7030A0"/>
                </a:solidFill>
              </a:rPr>
              <a:t>political </a:t>
            </a:r>
            <a:r>
              <a:rPr lang="en-GB" dirty="0" smtClean="0">
                <a:solidFill>
                  <a:srgbClr val="7030A0"/>
                </a:solidFill>
              </a:rPr>
              <a:t>sovereignty </a:t>
            </a:r>
            <a:r>
              <a:rPr lang="en-GB" dirty="0" smtClean="0"/>
              <a:t>we can certainly claim that Parliament has lost much of it’s sovereignty. Political sovereignty is </a:t>
            </a:r>
            <a:r>
              <a:rPr lang="en-GB" dirty="0" smtClean="0">
                <a:solidFill>
                  <a:srgbClr val="7030A0"/>
                </a:solidFill>
              </a:rPr>
              <a:t>where power lies in reality, not legally</a:t>
            </a:r>
            <a:r>
              <a:rPr lang="en-GB" dirty="0" smtClean="0"/>
              <a:t>; it is the practical location of power. </a:t>
            </a:r>
          </a:p>
          <a:p>
            <a:pPr marL="0" indent="0">
              <a:buNone/>
            </a:pPr>
            <a:r>
              <a:rPr lang="en-GB" dirty="0" smtClean="0"/>
              <a:t>It is often said ‘the sovereignty of Parliament is, in reality, the </a:t>
            </a:r>
            <a:r>
              <a:rPr lang="en-GB" dirty="0" smtClean="0">
                <a:solidFill>
                  <a:srgbClr val="7030A0"/>
                </a:solidFill>
              </a:rPr>
              <a:t>sovereignty of the majority party</a:t>
            </a:r>
            <a:r>
              <a:rPr lang="en-GB" dirty="0" smtClean="0"/>
              <a:t>.’ The government has a mandate to carry out it’s manifesto policies which Parliament can not really prevent. </a:t>
            </a:r>
          </a:p>
          <a:p>
            <a:pPr marL="0" indent="0">
              <a:buNone/>
            </a:pPr>
            <a:r>
              <a:rPr lang="en-GB" dirty="0" smtClean="0"/>
              <a:t>Political sovereignty lies with people at elections and government in between. </a:t>
            </a:r>
          </a:p>
          <a:p>
            <a:pPr marL="0" indent="0">
              <a:buNone/>
            </a:pPr>
            <a:r>
              <a:rPr lang="en-GB" dirty="0" smtClean="0"/>
              <a:t>In reality, despite Parliament’s reserve powers to reverse any change, much of the political sovereignty of this country rests with the </a:t>
            </a:r>
            <a:r>
              <a:rPr lang="en-GB" dirty="0" smtClean="0">
                <a:solidFill>
                  <a:srgbClr val="7030A0"/>
                </a:solidFill>
              </a:rPr>
              <a:t>EU</a:t>
            </a:r>
            <a:r>
              <a:rPr lang="en-GB" dirty="0" smtClean="0"/>
              <a:t>. </a:t>
            </a:r>
          </a:p>
          <a:p>
            <a:pPr marL="0" indent="0">
              <a:buNone/>
            </a:pPr>
            <a:r>
              <a:rPr lang="en-GB" dirty="0" smtClean="0">
                <a:solidFill>
                  <a:srgbClr val="7030A0"/>
                </a:solidFill>
              </a:rPr>
              <a:t>De facto</a:t>
            </a:r>
          </a:p>
        </p:txBody>
      </p:sp>
    </p:spTree>
    <p:extLst>
      <p:ext uri="{BB962C8B-B14F-4D97-AF65-F5344CB8AC3E}">
        <p14:creationId xmlns:p14="http://schemas.microsoft.com/office/powerpoint/2010/main" val="1838457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erosion of Parliamentary Sovereignty </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A lot of legislative power has moved to the EU. European law is superior to British law so in a conflict British law prevails (</a:t>
            </a:r>
            <a:r>
              <a:rPr lang="en-GB" dirty="0" err="1" smtClean="0">
                <a:solidFill>
                  <a:srgbClr val="7030A0"/>
                </a:solidFill>
              </a:rPr>
              <a:t>factortame</a:t>
            </a:r>
            <a:r>
              <a:rPr lang="en-GB" dirty="0" smtClean="0"/>
              <a:t>) </a:t>
            </a:r>
          </a:p>
          <a:p>
            <a:r>
              <a:rPr lang="en-GB" dirty="0" smtClean="0">
                <a:solidFill>
                  <a:srgbClr val="7030A0"/>
                </a:solidFill>
              </a:rPr>
              <a:t>Executive</a:t>
            </a:r>
            <a:r>
              <a:rPr lang="en-GB" dirty="0" smtClean="0"/>
              <a:t> power has grown and so political sovereignty has been transferred to the government</a:t>
            </a:r>
          </a:p>
          <a:p>
            <a:r>
              <a:rPr lang="en-GB" dirty="0" smtClean="0"/>
              <a:t>Increased </a:t>
            </a:r>
            <a:r>
              <a:rPr lang="en-GB" dirty="0" smtClean="0">
                <a:solidFill>
                  <a:srgbClr val="7030A0"/>
                </a:solidFill>
              </a:rPr>
              <a:t>referendum</a:t>
            </a:r>
            <a:r>
              <a:rPr lang="en-GB" dirty="0" smtClean="0"/>
              <a:t> use for any major constitutional change e.g. 2011 AV referendum effectively returns sovereignty to the people</a:t>
            </a:r>
          </a:p>
          <a:p>
            <a:r>
              <a:rPr lang="en-GB" dirty="0" smtClean="0">
                <a:solidFill>
                  <a:srgbClr val="7030A0"/>
                </a:solidFill>
              </a:rPr>
              <a:t>Devolution</a:t>
            </a:r>
            <a:r>
              <a:rPr lang="en-GB" dirty="0" smtClean="0"/>
              <a:t> e.g. Scottish Parliament and Welsh Assembly. It is difficult to imagine circumstances where the powers that have been granted would be removed (although, theoretically this could happen)</a:t>
            </a:r>
          </a:p>
          <a:p>
            <a:endParaRPr lang="en-GB" dirty="0" smtClean="0"/>
          </a:p>
        </p:txBody>
      </p:sp>
    </p:spTree>
    <p:extLst>
      <p:ext uri="{BB962C8B-B14F-4D97-AF65-F5344CB8AC3E}">
        <p14:creationId xmlns:p14="http://schemas.microsoft.com/office/powerpoint/2010/main" val="1508325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Parliament</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smtClean="0"/>
              <a:t>It’s divided into 3 parts:</a:t>
            </a:r>
          </a:p>
          <a:p>
            <a:pPr marL="514350" indent="-514350">
              <a:buFont typeface="+mj-lt"/>
              <a:buAutoNum type="arabicPeriod"/>
            </a:pPr>
            <a:r>
              <a:rPr lang="en-GB" dirty="0" smtClean="0">
                <a:solidFill>
                  <a:srgbClr val="FF0000"/>
                </a:solidFill>
              </a:rPr>
              <a:t>House of Commons </a:t>
            </a:r>
            <a:r>
              <a:rPr lang="en-GB" dirty="0" smtClean="0"/>
              <a:t>– also known as the Lower House or Senior Chamber (sounds contradictory I know!)</a:t>
            </a:r>
          </a:p>
          <a:p>
            <a:pPr marL="514350" indent="-514350">
              <a:buFont typeface="+mj-lt"/>
              <a:buAutoNum type="arabicPeriod"/>
            </a:pPr>
            <a:r>
              <a:rPr lang="en-GB" dirty="0" smtClean="0">
                <a:solidFill>
                  <a:srgbClr val="FF0000"/>
                </a:solidFill>
              </a:rPr>
              <a:t>House of Lords</a:t>
            </a:r>
            <a:r>
              <a:rPr lang="en-GB" dirty="0" smtClean="0"/>
              <a:t> – Upper House / Subordinate Chamber</a:t>
            </a:r>
          </a:p>
          <a:p>
            <a:pPr marL="514350" indent="-514350">
              <a:buFont typeface="+mj-lt"/>
              <a:buAutoNum type="arabicPeriod"/>
            </a:pPr>
            <a:r>
              <a:rPr lang="en-GB" dirty="0" smtClean="0">
                <a:solidFill>
                  <a:srgbClr val="FF0000"/>
                </a:solidFill>
              </a:rPr>
              <a:t>Queen-in Parliament </a:t>
            </a:r>
            <a:r>
              <a:rPr lang="en-GB" dirty="0" smtClean="0"/>
              <a:t>– a ceremonial role only. The Queen is not welcome in Parliament other than when she is opening the new session in Parliament. The monarch is not ever allowed in the House of Common. But legislation can only become legitimate if it has Royal Assent. However this has not been refused since 1707 with Queen Anne, who was quickly ‘persuaded’ to agree with Parliament.</a:t>
            </a:r>
            <a:endParaRPr lang="en-GB" dirty="0"/>
          </a:p>
        </p:txBody>
      </p:sp>
    </p:spTree>
    <p:extLst>
      <p:ext uri="{BB962C8B-B14F-4D97-AF65-F5344CB8AC3E}">
        <p14:creationId xmlns:p14="http://schemas.microsoft.com/office/powerpoint/2010/main" val="1539975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And its limitations </a:t>
            </a:r>
            <a:endParaRPr lang="en-GB" dirty="0"/>
          </a:p>
        </p:txBody>
      </p:sp>
      <p:sp>
        <p:nvSpPr>
          <p:cNvPr id="3" name="Title 2"/>
          <p:cNvSpPr>
            <a:spLocks noGrp="1"/>
          </p:cNvSpPr>
          <p:nvPr>
            <p:ph type="title"/>
          </p:nvPr>
        </p:nvSpPr>
        <p:spPr/>
        <p:txBody>
          <a:bodyPr/>
          <a:lstStyle/>
          <a:p>
            <a:r>
              <a:rPr lang="en-GB" dirty="0" smtClean="0"/>
              <a:t>Functions of Parliamen</a:t>
            </a:r>
            <a:r>
              <a:rPr lang="en-GB" dirty="0"/>
              <a:t>t</a:t>
            </a:r>
          </a:p>
        </p:txBody>
      </p:sp>
      <p:pic>
        <p:nvPicPr>
          <p:cNvPr id="2050" name="Picture 2" descr="http://johnleechmp.files.wordpress.com/2010/04/houses-of-parliament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293988"/>
            <a:ext cx="4286250" cy="28479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0972" y="2564904"/>
            <a:ext cx="2592288" cy="4801314"/>
          </a:xfrm>
          <a:prstGeom prst="rect">
            <a:avLst/>
          </a:prstGeom>
          <a:noFill/>
        </p:spPr>
        <p:txBody>
          <a:bodyPr wrap="square" rtlCol="0">
            <a:spAutoFit/>
          </a:bodyPr>
          <a:lstStyle/>
          <a:p>
            <a:pPr marL="285750" indent="-285750">
              <a:buFont typeface="Arial" pitchFamily="34" charset="0"/>
              <a:buChar char="•"/>
            </a:pPr>
            <a:r>
              <a:rPr lang="en-GB" dirty="0" smtClean="0"/>
              <a:t>Legitimation</a:t>
            </a:r>
          </a:p>
          <a:p>
            <a:pPr marL="285750" indent="-285750">
              <a:buFont typeface="Arial" pitchFamily="34" charset="0"/>
              <a:buChar char="•"/>
            </a:pPr>
            <a:r>
              <a:rPr lang="en-GB" dirty="0" smtClean="0"/>
              <a:t>Scrutiny</a:t>
            </a:r>
          </a:p>
          <a:p>
            <a:pPr marL="285750" indent="-285750">
              <a:buFont typeface="Arial" pitchFamily="34" charset="0"/>
              <a:buChar char="•"/>
            </a:pPr>
            <a:r>
              <a:rPr lang="en-GB" dirty="0" smtClean="0"/>
              <a:t>Opposition</a:t>
            </a:r>
          </a:p>
          <a:p>
            <a:pPr marL="285750" indent="-285750">
              <a:buFont typeface="Arial" pitchFamily="34" charset="0"/>
              <a:buChar char="•"/>
            </a:pPr>
            <a:r>
              <a:rPr lang="en-GB" dirty="0" smtClean="0"/>
              <a:t>Accountability</a:t>
            </a:r>
          </a:p>
          <a:p>
            <a:pPr marL="285750" indent="-285750">
              <a:buFont typeface="Arial" pitchFamily="34" charset="0"/>
              <a:buChar char="•"/>
            </a:pPr>
            <a:r>
              <a:rPr lang="en-GB" dirty="0" smtClean="0"/>
              <a:t>Financial Control</a:t>
            </a:r>
          </a:p>
          <a:p>
            <a:pPr marL="285750" indent="-285750">
              <a:buFont typeface="Arial" pitchFamily="34" charset="0"/>
              <a:buChar char="•"/>
            </a:pPr>
            <a:r>
              <a:rPr lang="en-GB" dirty="0" smtClean="0"/>
              <a:t>Representation</a:t>
            </a:r>
          </a:p>
          <a:p>
            <a:pPr marL="285750" indent="-285750">
              <a:buFont typeface="Arial" pitchFamily="34" charset="0"/>
              <a:buChar char="•"/>
            </a:pPr>
            <a:r>
              <a:rPr lang="en-GB" dirty="0" smtClean="0"/>
              <a:t>Redress of Grievances</a:t>
            </a:r>
          </a:p>
          <a:p>
            <a:pPr marL="285750" indent="-285750">
              <a:buFont typeface="Arial" pitchFamily="34" charset="0"/>
              <a:buChar char="•"/>
            </a:pPr>
            <a:r>
              <a:rPr lang="en-GB" dirty="0" smtClean="0"/>
              <a:t>Private Members Legislation</a:t>
            </a:r>
          </a:p>
          <a:p>
            <a:pPr marL="285750" indent="-285750">
              <a:buFont typeface="Arial" pitchFamily="34" charset="0"/>
              <a:buChar char="•"/>
            </a:pPr>
            <a:r>
              <a:rPr lang="en-GB" dirty="0" smtClean="0"/>
              <a:t>Reserve Powers</a:t>
            </a:r>
          </a:p>
          <a:p>
            <a:pPr marL="285750" indent="-285750">
              <a:buFont typeface="Arial" pitchFamily="34" charset="0"/>
              <a:buChar char="•"/>
            </a:pPr>
            <a:r>
              <a:rPr lang="en-GB" dirty="0" smtClean="0"/>
              <a:t>Lord’s specific powers</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738638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Legitimation</a:t>
            </a:r>
            <a:endParaRPr lang="en-GB"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GB" dirty="0" smtClean="0"/>
              <a:t>For any law or executive action to be implemented they require Parliamentary sanction. This grants popular consent indirectly as Parliament and it’s representatives are meant to act on behalf of the people. This is also known as promulgation. </a:t>
            </a:r>
          </a:p>
          <a:p>
            <a:pPr marL="0" indent="0">
              <a:buNone/>
            </a:pPr>
            <a:endParaRPr lang="en-GB" dirty="0" smtClean="0"/>
          </a:p>
          <a:p>
            <a:pPr marL="0" indent="0">
              <a:buNone/>
            </a:pPr>
            <a:r>
              <a:rPr lang="en-GB" dirty="0" smtClean="0">
                <a:solidFill>
                  <a:srgbClr val="002060"/>
                </a:solidFill>
              </a:rPr>
              <a:t>Limitations:</a:t>
            </a:r>
          </a:p>
          <a:p>
            <a:pPr>
              <a:buFontTx/>
              <a:buChar char="-"/>
            </a:pPr>
            <a:r>
              <a:rPr lang="en-GB" dirty="0" smtClean="0">
                <a:solidFill>
                  <a:srgbClr val="002060"/>
                </a:solidFill>
              </a:rPr>
              <a:t>House of Lords is not elected and therefore how can it give legitimacy on behalf of the people?</a:t>
            </a:r>
          </a:p>
          <a:p>
            <a:pPr>
              <a:buFontTx/>
              <a:buChar char="-"/>
            </a:pPr>
            <a:r>
              <a:rPr lang="en-GB" dirty="0" smtClean="0">
                <a:solidFill>
                  <a:srgbClr val="002060"/>
                </a:solidFill>
              </a:rPr>
              <a:t>Commons is dominated by the executive and therefore can not be independent. It is bound to pass government laws. </a:t>
            </a:r>
          </a:p>
          <a:p>
            <a:pPr>
              <a:buFontTx/>
              <a:buChar char="-"/>
            </a:pPr>
            <a:r>
              <a:rPr lang="en-GB" dirty="0" smtClean="0">
                <a:solidFill>
                  <a:srgbClr val="002060"/>
                </a:solidFill>
              </a:rPr>
              <a:t>The electoral system (FPTP) means that Commons is not representative proportionally of the electorate’s votes.</a:t>
            </a:r>
            <a:endParaRPr lang="en-GB" dirty="0">
              <a:solidFill>
                <a:srgbClr val="002060"/>
              </a:solidFill>
            </a:endParaRPr>
          </a:p>
        </p:txBody>
      </p:sp>
    </p:spTree>
    <p:extLst>
      <p:ext uri="{BB962C8B-B14F-4D97-AF65-F5344CB8AC3E}">
        <p14:creationId xmlns:p14="http://schemas.microsoft.com/office/powerpoint/2010/main" val="2114265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1840</TotalTime>
  <Words>3409</Words>
  <Application>Microsoft Office PowerPoint</Application>
  <PresentationFormat>On-screen Show (4:3)</PresentationFormat>
  <Paragraphs>237</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Parliament </vt:lpstr>
      <vt:lpstr>A (very!) brief history of Parliament</vt:lpstr>
      <vt:lpstr>Parliamentary vs. Presidential Government</vt:lpstr>
      <vt:lpstr>Parliamentary Sovereignty</vt:lpstr>
      <vt:lpstr>Parliamentary Sovereignty</vt:lpstr>
      <vt:lpstr>The erosion of Parliamentary Sovereignty </vt:lpstr>
      <vt:lpstr>The Structure of Parliament</vt:lpstr>
      <vt:lpstr>Functions of Parliament</vt:lpstr>
      <vt:lpstr>Legitimation</vt:lpstr>
      <vt:lpstr>Scrutiny</vt:lpstr>
      <vt:lpstr>Opposition</vt:lpstr>
      <vt:lpstr>Accountability</vt:lpstr>
      <vt:lpstr>Financial Control</vt:lpstr>
      <vt:lpstr>Representation</vt:lpstr>
      <vt:lpstr>Redress of Grievances</vt:lpstr>
      <vt:lpstr>Private Members’ Legislation</vt:lpstr>
      <vt:lpstr>Reverse Powers</vt:lpstr>
      <vt:lpstr>Specific Lords Powers</vt:lpstr>
      <vt:lpstr>The workings of Parliament</vt:lpstr>
      <vt:lpstr>PowerPoint Presentation</vt:lpstr>
      <vt:lpstr>Departmental Select Committees</vt:lpstr>
      <vt:lpstr>PowerPoint Presentation</vt:lpstr>
      <vt:lpstr>The House of Lords</vt:lpstr>
      <vt:lpstr> House of Lords</vt:lpstr>
      <vt:lpstr>House of Lords Reform</vt:lpstr>
      <vt:lpstr>Examples of what they have done                                                                                                                                          </vt:lpstr>
      <vt:lpstr>Lords strengths and weaknesses</vt:lpstr>
      <vt:lpstr>A fully elected second chamber</vt:lpstr>
      <vt:lpstr>An appointed second chamber</vt:lpstr>
      <vt:lpstr>Abolition of the House of Lords/ have a unicameral system</vt:lpstr>
      <vt:lpstr>Thank you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Saskia</dc:creator>
  <cp:lastModifiedBy>Saskia</cp:lastModifiedBy>
  <cp:revision>37</cp:revision>
  <dcterms:created xsi:type="dcterms:W3CDTF">2012-05-19T15:26:39Z</dcterms:created>
  <dcterms:modified xsi:type="dcterms:W3CDTF">2012-05-20T22:07:34Z</dcterms:modified>
</cp:coreProperties>
</file>